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56" r:id="rId2"/>
    <p:sldId id="257" r:id="rId3"/>
    <p:sldId id="265" r:id="rId4"/>
    <p:sldId id="260" r:id="rId5"/>
    <p:sldId id="286" r:id="rId6"/>
    <p:sldId id="291" r:id="rId7"/>
    <p:sldId id="292" r:id="rId8"/>
    <p:sldId id="281" r:id="rId9"/>
    <p:sldId id="294" r:id="rId10"/>
    <p:sldId id="273" r:id="rId11"/>
    <p:sldId id="296" r:id="rId12"/>
    <p:sldId id="297" r:id="rId13"/>
    <p:sldId id="298" r:id="rId14"/>
    <p:sldId id="290" r:id="rId15"/>
    <p:sldId id="287" r:id="rId16"/>
    <p:sldId id="288" r:id="rId17"/>
    <p:sldId id="282" r:id="rId18"/>
  </p:sldIdLst>
  <p:sldSz cx="9144000" cy="6858000" type="screen4x3"/>
  <p:notesSz cx="6735763" cy="986631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5166" autoAdjust="0"/>
  </p:normalViewPr>
  <p:slideViewPr>
    <p:cSldViewPr>
      <p:cViewPr>
        <p:scale>
          <a:sx n="70" d="100"/>
          <a:sy n="70" d="100"/>
        </p:scale>
        <p:origin x="-1080" y="-51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5366B96A-61E9-4073-9415-D84F6137279E}" type="datetimeFigureOut">
              <a:rPr lang="en-US" smtClean="0"/>
              <a:t>6/12/2014</a:t>
            </a:fld>
            <a:endParaRPr lang="en-US"/>
          </a:p>
        </p:txBody>
      </p:sp>
      <p:sp>
        <p:nvSpPr>
          <p:cNvPr id="4" name="Footer Placeholder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795011DA-04EB-44DA-B8FC-8CF6ED0523FF}"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14763" y="0"/>
            <a:ext cx="2919412" cy="493713"/>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2F83457-1392-4F12-8862-185C6E5A48CC}" type="datetimeFigureOut">
              <a:rPr lang="en-US"/>
              <a:pPr>
                <a:defRPr/>
              </a:pPr>
              <a:t>6/12/2014</a:t>
            </a:fld>
            <a:endParaRPr lang="en-US"/>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8A01205E-14E3-44BD-BDD4-6B23C5B1FE1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97C7B0-30FF-49F3-B687-EAC3A75614F7}" type="slidenum">
              <a:rPr lang="en-US"/>
              <a:pPr fontAlgn="base">
                <a:spcBef>
                  <a:spcPct val="0"/>
                </a:spcBef>
                <a:spcAft>
                  <a:spcPct val="0"/>
                </a:spcAft>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t>Prepare the “Strategy on Development Cooperation and Partnership 2014-2018”;  to address: (1) the necessity to redefine the role of development cooperation financing; (2) anticipated decline in concessional financing; and (3) transfer of technologies</a:t>
            </a:r>
            <a:endParaRPr lang="en-US" smtClean="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C12ED8-925D-48FE-AEB7-514811B1AE3A}" type="slidenum">
              <a:rPr lang="en-US"/>
              <a:pPr fontAlgn="base">
                <a:spcBef>
                  <a:spcPct val="0"/>
                </a:spcBef>
                <a:spcAft>
                  <a:spcPct val="0"/>
                </a:spcAft>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3AB0244-9768-4634-904D-648C40E36E6E}" type="datetime1">
              <a:rPr lang="en-US"/>
              <a:pPr>
                <a:defRPr/>
              </a:pPr>
              <a:t>6/12/2014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1ACE97B-6DD5-4FC8-B986-5629A357AE7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F994DF-48BE-4A09-B029-9B968FE15892}" type="datetime1">
              <a:rPr lang="en-US"/>
              <a:pPr>
                <a:defRPr/>
              </a:pPr>
              <a:t>6/12/2014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9EFBF3-D9EA-4C0E-892F-E4809B8205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A4C2084-CD8C-4E4E-9F7F-4179DEABA3D8}" type="datetime1">
              <a:rPr lang="en-US"/>
              <a:pPr>
                <a:defRPr/>
              </a:pPr>
              <a:t>6/12/2014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088840-2335-408C-874E-07AEEFCEC0E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97D7C0-26FB-4674-BFBA-7CDA954575E3}" type="datetime1">
              <a:rPr lang="en-US"/>
              <a:pPr>
                <a:defRPr/>
              </a:pPr>
              <a:t>6/12/2014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18ADAB-776F-4207-BD97-DDA880D18D4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EAF144F-679F-4178-82F8-CC94DC5A2377}" type="datetime1">
              <a:rPr lang="en-US"/>
              <a:pPr>
                <a:defRPr/>
              </a:pPr>
              <a:t>6/12/2014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AB0A8F-FBA8-4A23-AC20-CD5521F7DAF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0A502FC-DE44-44AC-A47D-EBB3965AA5D5}" type="datetime1">
              <a:rPr lang="en-US"/>
              <a:pPr>
                <a:defRPr/>
              </a:pPr>
              <a:t>6/12/2014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FD9801-E004-4C62-A997-CC65CA05DBB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5431CA2-97CF-4419-A0FF-CCA7AACA64E1}" type="datetime1">
              <a:rPr lang="en-US"/>
              <a:pPr>
                <a:defRPr/>
              </a:pPr>
              <a:t>6/12/2014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DD42192-2583-4F0C-8500-A9FAA972662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F064A66-0BCE-4284-9050-08DCBF9A5718}" type="datetime1">
              <a:rPr lang="en-US"/>
              <a:pPr>
                <a:defRPr/>
              </a:pPr>
              <a:t>6/12/2014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B8A29DC-B53D-4282-BB9C-4449EDD104D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2AC671C-58BF-48E3-AC74-452FF5F9DE20}" type="datetime1">
              <a:rPr lang="en-US"/>
              <a:pPr>
                <a:defRPr/>
              </a:pPr>
              <a:t>6/12/2014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59BFAFF-0256-4BA2-9B91-672D901BB45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58A0708-A7AE-4CD7-8B60-6C4DEA552DD7}" type="datetime1">
              <a:rPr lang="en-US"/>
              <a:pPr>
                <a:defRPr/>
              </a:pPr>
              <a:t>6/12/2014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2940B9-7354-49B1-8926-69778F9F8F0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4B9745B-7968-49DD-9AA4-31DA2E92A7E1}" type="datetime1">
              <a:rPr lang="en-US"/>
              <a:pPr>
                <a:defRPr/>
              </a:pPr>
              <a:t>6/12/2014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274355-3118-4BAB-8643-6BE6C580EA5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64B04295-8FB2-4D9A-BD22-569773536F12}" type="datetime1">
              <a:rPr lang="en-US"/>
              <a:pPr>
                <a:defRPr/>
              </a:pPr>
              <a:t>6/12/2014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5C352020-81B9-4300-B120-7F4361BC868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fontAlgn="auto">
              <a:spcAft>
                <a:spcPts val="0"/>
              </a:spcAft>
              <a:defRPr/>
            </a:pPr>
            <a:r>
              <a:rPr lang="en-US" b="1" dirty="0" smtClean="0">
                <a:solidFill>
                  <a:srgbClr val="0000FF"/>
                </a:solidFill>
              </a:rPr>
              <a:t>Development Priorities</a:t>
            </a:r>
            <a:br>
              <a:rPr lang="en-US" b="1" dirty="0" smtClean="0">
                <a:solidFill>
                  <a:srgbClr val="0000FF"/>
                </a:solidFill>
              </a:rPr>
            </a:br>
            <a:r>
              <a:rPr lang="en-US" b="1" dirty="0" smtClean="0">
                <a:solidFill>
                  <a:srgbClr val="0000FF"/>
                </a:solidFill>
              </a:rPr>
              <a:t>of Royal Government of Cambodia</a:t>
            </a:r>
            <a:endParaRPr lang="en-US" b="1" dirty="0">
              <a:solidFill>
                <a:srgbClr val="0000FF"/>
              </a:solidFill>
            </a:endParaRPr>
          </a:p>
        </p:txBody>
      </p:sp>
      <p:sp>
        <p:nvSpPr>
          <p:cNvPr id="2051" name="Subtitle 2"/>
          <p:cNvSpPr>
            <a:spLocks noGrp="1"/>
          </p:cNvSpPr>
          <p:nvPr>
            <p:ph type="subTitle" idx="1"/>
          </p:nvPr>
        </p:nvSpPr>
        <p:spPr>
          <a:xfrm>
            <a:off x="1371600" y="4495800"/>
            <a:ext cx="6400800" cy="1752600"/>
          </a:xfrm>
        </p:spPr>
        <p:txBody>
          <a:bodyPr/>
          <a:lstStyle/>
          <a:p>
            <a:r>
              <a:rPr lang="en-US" sz="2000" smtClean="0">
                <a:solidFill>
                  <a:srgbClr val="0000FF"/>
                </a:solidFill>
              </a:rPr>
              <a:t>Poch Sovanndy</a:t>
            </a:r>
          </a:p>
          <a:p>
            <a:r>
              <a:rPr lang="en-US" sz="2000" smtClean="0">
                <a:solidFill>
                  <a:srgbClr val="0000FF"/>
                </a:solidFill>
              </a:rPr>
              <a:t>Deputy Director General of Planning,</a:t>
            </a:r>
          </a:p>
          <a:p>
            <a:r>
              <a:rPr lang="en-US" sz="2000" smtClean="0">
                <a:solidFill>
                  <a:srgbClr val="0000FF"/>
                </a:solidFill>
              </a:rPr>
              <a:t>Ministry of Planning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152400"/>
            <a:ext cx="8229600" cy="7620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1066800"/>
            <a:ext cx="8458200" cy="5562600"/>
          </a:xfrm>
        </p:spPr>
        <p:txBody>
          <a:bodyPr rtlCol="0">
            <a:normAutofit fontScale="85000" lnSpcReduction="10000"/>
          </a:bodyPr>
          <a:lstStyle/>
          <a:p>
            <a:pPr marL="0" indent="0" fontAlgn="auto">
              <a:lnSpc>
                <a:spcPct val="110000"/>
              </a:lnSpc>
              <a:spcBef>
                <a:spcPts val="1200"/>
              </a:spcBef>
              <a:spcAft>
                <a:spcPts val="0"/>
              </a:spcAft>
              <a:buClr>
                <a:srgbClr val="0000FF"/>
              </a:buClr>
              <a:buFont typeface="Arial" pitchFamily="34" charset="0"/>
              <a:buNone/>
              <a:defRPr/>
            </a:pPr>
            <a:r>
              <a:rPr lang="en-GB" b="1" dirty="0" smtClean="0">
                <a:solidFill>
                  <a:srgbClr val="0000FF"/>
                </a:solidFill>
              </a:rPr>
              <a:t>V. Private sector Development and Employment </a:t>
            </a:r>
          </a:p>
          <a:p>
            <a:pPr fontAlgn="auto">
              <a:lnSpc>
                <a:spcPct val="120000"/>
              </a:lnSpc>
              <a:spcBef>
                <a:spcPts val="1200"/>
              </a:spcBef>
              <a:spcAft>
                <a:spcPts val="0"/>
              </a:spcAft>
              <a:buClr>
                <a:srgbClr val="0000FF"/>
              </a:buClr>
              <a:buFont typeface="Wingdings" pitchFamily="2" charset="2"/>
              <a:buChar char="§"/>
              <a:defRPr/>
            </a:pPr>
            <a:r>
              <a:rPr lang="en-GB" dirty="0" smtClean="0"/>
              <a:t>Promote diversified investments in industrial sectors;  Modernise enterprises; </a:t>
            </a:r>
            <a:endParaRPr lang="en-US" dirty="0" smtClean="0"/>
          </a:p>
          <a:p>
            <a:pPr fontAlgn="auto">
              <a:lnSpc>
                <a:spcPct val="120000"/>
              </a:lnSpc>
              <a:spcBef>
                <a:spcPts val="1200"/>
              </a:spcBef>
              <a:spcAft>
                <a:spcPts val="0"/>
              </a:spcAft>
              <a:buClr>
                <a:srgbClr val="0000FF"/>
              </a:buClr>
              <a:buFont typeface="Wingdings" pitchFamily="2" charset="2"/>
              <a:buChar char="§"/>
              <a:defRPr/>
            </a:pPr>
            <a:r>
              <a:rPr lang="en-GB" dirty="0" smtClean="0"/>
              <a:t>Rationalise incentives for investment projects; improve efficiency thru. Single Window” mechanism; Strengthen ‘investment aftercare services’; Strengthen M&amp;E in implementing investment projects. </a:t>
            </a:r>
          </a:p>
          <a:p>
            <a:pPr fontAlgn="auto">
              <a:lnSpc>
                <a:spcPct val="120000"/>
              </a:lnSpc>
              <a:spcBef>
                <a:spcPts val="1200"/>
              </a:spcBef>
              <a:spcAft>
                <a:spcPts val="0"/>
              </a:spcAft>
              <a:buClr>
                <a:srgbClr val="0000FF"/>
              </a:buClr>
              <a:buFont typeface="Wingdings" pitchFamily="2" charset="2"/>
              <a:buChar char="§"/>
              <a:defRPr/>
            </a:pPr>
            <a:r>
              <a:rPr lang="en-GB" dirty="0"/>
              <a:t>Update SMEs Development Framework; </a:t>
            </a:r>
            <a:r>
              <a:rPr lang="en-GB" dirty="0" smtClean="0"/>
              <a:t>Enhance </a:t>
            </a:r>
            <a:r>
              <a:rPr lang="en-GB" dirty="0"/>
              <a:t>SME’s capacity to link with large enterprises and form clusters; </a:t>
            </a:r>
            <a:r>
              <a:rPr lang="en-GB" dirty="0" smtClean="0"/>
              <a:t>Promote </a:t>
            </a:r>
            <a:r>
              <a:rPr lang="en-GB" dirty="0"/>
              <a:t>entrepreneurship, productivity and </a:t>
            </a:r>
            <a:r>
              <a:rPr lang="en-GB" dirty="0" smtClean="0"/>
              <a:t>specialisation. </a:t>
            </a:r>
            <a:endParaRPr lang="en-US" dirty="0"/>
          </a:p>
        </p:txBody>
      </p:sp>
      <p:sp>
        <p:nvSpPr>
          <p:cNvPr id="4" name="Slide Number Placeholder 3"/>
          <p:cNvSpPr>
            <a:spLocks noGrp="1"/>
          </p:cNvSpPr>
          <p:nvPr>
            <p:ph type="sldNum" sz="quarter" idx="12"/>
          </p:nvPr>
        </p:nvSpPr>
        <p:spPr/>
        <p:txBody>
          <a:bodyPr/>
          <a:lstStyle/>
          <a:p>
            <a:pPr>
              <a:defRPr/>
            </a:pPr>
            <a:fld id="{463C23C4-252C-432B-A434-5735D12C27D8}" type="slidenum">
              <a:rPr lang="en-US"/>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52400"/>
            <a:ext cx="8229600" cy="7620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1066800"/>
            <a:ext cx="8458200" cy="5562600"/>
          </a:xfrm>
        </p:spPr>
        <p:txBody>
          <a:bodyPr rtlCol="0">
            <a:normAutofit fontScale="92500"/>
          </a:bodyPr>
          <a:lstStyle/>
          <a:p>
            <a:pPr fontAlgn="auto">
              <a:lnSpc>
                <a:spcPct val="120000"/>
              </a:lnSpc>
              <a:spcBef>
                <a:spcPts val="1200"/>
              </a:spcBef>
              <a:spcAft>
                <a:spcPts val="0"/>
              </a:spcAft>
              <a:buClr>
                <a:srgbClr val="0000FF"/>
              </a:buClr>
              <a:buFont typeface="Wingdings" pitchFamily="2" charset="2"/>
              <a:buChar char="§"/>
              <a:defRPr/>
            </a:pPr>
            <a:r>
              <a:rPr lang="en-GB" dirty="0"/>
              <a:t>Strengthen </a:t>
            </a:r>
            <a:r>
              <a:rPr lang="en-GB" dirty="0" smtClean="0"/>
              <a:t>TVET; develop </a:t>
            </a:r>
            <a:r>
              <a:rPr lang="en-GB" dirty="0"/>
              <a:t>labour market information system to share info on TVET, wages and skills </a:t>
            </a:r>
            <a:r>
              <a:rPr lang="en-GB" dirty="0" smtClean="0"/>
              <a:t>demand;  Facilitate </a:t>
            </a:r>
            <a:r>
              <a:rPr lang="en-GB" dirty="0"/>
              <a:t>TVET students to transit to higher education.</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smtClean="0"/>
              <a:t>Strengthen </a:t>
            </a:r>
            <a:r>
              <a:rPr lang="en-GB" dirty="0"/>
              <a:t>financial infrastructure: payment system, money market, interbank market, others.</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Expand microfinance services at affordable </a:t>
            </a:r>
            <a:r>
              <a:rPr lang="en-GB" dirty="0" smtClean="0"/>
              <a:t>rates</a:t>
            </a:r>
            <a:r>
              <a:rPr lang="en-US" dirty="0" smtClean="0"/>
              <a:t>; </a:t>
            </a:r>
            <a:r>
              <a:rPr lang="en-GB" dirty="0" smtClean="0"/>
              <a:t>Strengthen </a:t>
            </a:r>
            <a:r>
              <a:rPr lang="en-GB" dirty="0"/>
              <a:t>financial component of social safety net systems. </a:t>
            </a:r>
            <a:endParaRPr lang="en-US" dirty="0"/>
          </a:p>
        </p:txBody>
      </p:sp>
      <p:sp>
        <p:nvSpPr>
          <p:cNvPr id="4" name="Slide Number Placeholder 3"/>
          <p:cNvSpPr>
            <a:spLocks noGrp="1"/>
          </p:cNvSpPr>
          <p:nvPr>
            <p:ph type="sldNum" sz="quarter" idx="12"/>
          </p:nvPr>
        </p:nvSpPr>
        <p:spPr/>
        <p:txBody>
          <a:bodyPr/>
          <a:lstStyle/>
          <a:p>
            <a:pPr>
              <a:defRPr/>
            </a:pPr>
            <a:fld id="{155D6765-7A81-49EA-AF74-15C8A76618DD}" type="slidenum">
              <a:rPr lang="en-US"/>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152400"/>
            <a:ext cx="8229600" cy="7620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1066800"/>
            <a:ext cx="8458200" cy="5562600"/>
          </a:xfrm>
        </p:spPr>
        <p:txBody>
          <a:bodyPr rtlCol="0">
            <a:normAutofit fontScale="62500" lnSpcReduction="20000"/>
          </a:bodyPr>
          <a:lstStyle/>
          <a:p>
            <a:pPr marL="0" indent="0" fontAlgn="auto">
              <a:lnSpc>
                <a:spcPct val="120000"/>
              </a:lnSpc>
              <a:spcBef>
                <a:spcPts val="1200"/>
              </a:spcBef>
              <a:spcAft>
                <a:spcPts val="0"/>
              </a:spcAft>
              <a:buClr>
                <a:srgbClr val="0000FF"/>
              </a:buClr>
              <a:buFont typeface="Arial" pitchFamily="34" charset="0"/>
              <a:buNone/>
              <a:defRPr/>
            </a:pPr>
            <a:r>
              <a:rPr lang="en-GB" b="1" dirty="0" smtClean="0">
                <a:solidFill>
                  <a:srgbClr val="0000FF"/>
                </a:solidFill>
              </a:rPr>
              <a:t>VI. Capacity Building and Human resource Development</a:t>
            </a:r>
          </a:p>
          <a:p>
            <a:pPr fontAlgn="auto">
              <a:lnSpc>
                <a:spcPct val="120000"/>
              </a:lnSpc>
              <a:spcBef>
                <a:spcPts val="1200"/>
              </a:spcBef>
              <a:spcAft>
                <a:spcPts val="0"/>
              </a:spcAft>
              <a:buClr>
                <a:srgbClr val="0000FF"/>
              </a:buClr>
              <a:buFont typeface="Wingdings" pitchFamily="2" charset="2"/>
              <a:buChar char="§"/>
              <a:defRPr/>
            </a:pPr>
            <a:r>
              <a:rPr lang="en-GB" dirty="0"/>
              <a:t>Update Education Strategic Plan (ESP), Master Plan on Information and Communication Technology (ICT) in Education, and Policy on R&amp;D in Education;</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Promote science and </a:t>
            </a:r>
            <a:r>
              <a:rPr lang="en-GB" dirty="0" smtClean="0"/>
              <a:t>technology; Raise </a:t>
            </a:r>
            <a:r>
              <a:rPr lang="en-GB" dirty="0"/>
              <a:t>enrolment </a:t>
            </a:r>
            <a:r>
              <a:rPr lang="en-GB" dirty="0" smtClean="0"/>
              <a:t>rates; Increase </a:t>
            </a:r>
            <a:r>
              <a:rPr lang="en-GB" dirty="0"/>
              <a:t>quality of educational services at all </a:t>
            </a:r>
            <a:r>
              <a:rPr lang="en-GB" dirty="0" smtClean="0"/>
              <a:t>levels; and Implement </a:t>
            </a:r>
            <a:r>
              <a:rPr lang="en-GB" dirty="0"/>
              <a:t>National Policy on </a:t>
            </a:r>
            <a:r>
              <a:rPr lang="en-GB" dirty="0" smtClean="0"/>
              <a:t>Youth. </a:t>
            </a:r>
          </a:p>
          <a:p>
            <a:pPr fontAlgn="auto">
              <a:lnSpc>
                <a:spcPct val="110000"/>
              </a:lnSpc>
              <a:spcBef>
                <a:spcPts val="1200"/>
              </a:spcBef>
              <a:spcAft>
                <a:spcPts val="0"/>
              </a:spcAft>
              <a:buClr>
                <a:srgbClr val="0000FF"/>
              </a:buClr>
              <a:buFont typeface="Wingdings" pitchFamily="2" charset="2"/>
              <a:buChar char="§"/>
              <a:defRPr/>
            </a:pPr>
            <a:r>
              <a:rPr lang="en-GB" dirty="0"/>
              <a:t>Improve regulatory framework for private health services; enhance awareness about patient </a:t>
            </a:r>
            <a:r>
              <a:rPr lang="en-GB" dirty="0" smtClean="0"/>
              <a:t>rights; </a:t>
            </a:r>
            <a:r>
              <a:rPr lang="en-GB" dirty="0" smtClean="0">
                <a:solidFill>
                  <a:srgbClr val="FF0000"/>
                </a:solidFill>
              </a:rPr>
              <a:t> </a:t>
            </a:r>
            <a:r>
              <a:rPr lang="en-GB" dirty="0"/>
              <a:t>Enhance quality of health </a:t>
            </a:r>
            <a:r>
              <a:rPr lang="en-GB" dirty="0" smtClean="0"/>
              <a:t>services; expand </a:t>
            </a:r>
            <a:r>
              <a:rPr lang="en-GB" dirty="0"/>
              <a:t>equity </a:t>
            </a:r>
            <a:r>
              <a:rPr lang="en-GB" dirty="0" smtClean="0"/>
              <a:t>fund; create </a:t>
            </a:r>
            <a:r>
              <a:rPr lang="en-GB" dirty="0"/>
              <a:t>health insurance.</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smtClean="0"/>
              <a:t>Improve </a:t>
            </a:r>
            <a:r>
              <a:rPr lang="en-GB" dirty="0"/>
              <a:t>Sexual, Reproductive, and child Health and awareness about WATSAN.</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Reduce morbidity/mortality from communicable and non-communicable </a:t>
            </a:r>
            <a:r>
              <a:rPr lang="en-GB" dirty="0" smtClean="0"/>
              <a:t>diseases.</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Draw up guidelines on micronutrient fortification and expand provision of fortification</a:t>
            </a:r>
            <a:r>
              <a:rPr lang="en-GB" dirty="0" smtClean="0"/>
              <a:t>.</a:t>
            </a:r>
            <a:endParaRPr lang="en-US" dirty="0"/>
          </a:p>
        </p:txBody>
      </p:sp>
      <p:sp>
        <p:nvSpPr>
          <p:cNvPr id="4" name="Slide Number Placeholder 3"/>
          <p:cNvSpPr>
            <a:spLocks noGrp="1"/>
          </p:cNvSpPr>
          <p:nvPr>
            <p:ph type="sldNum" sz="quarter" idx="12"/>
          </p:nvPr>
        </p:nvSpPr>
        <p:spPr/>
        <p:txBody>
          <a:bodyPr/>
          <a:lstStyle/>
          <a:p>
            <a:pPr>
              <a:defRPr/>
            </a:pPr>
            <a:fld id="{F1F70C77-1711-499C-8BE6-B3E18BEC934A}" type="slidenum">
              <a:rPr lang="en-US"/>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76200"/>
            <a:ext cx="8229600" cy="7620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762000"/>
            <a:ext cx="8458200" cy="5867400"/>
          </a:xfrm>
        </p:spPr>
        <p:txBody>
          <a:bodyPr rtlCol="0">
            <a:normAutofit fontScale="62500" lnSpcReduction="20000"/>
          </a:bodyPr>
          <a:lstStyle/>
          <a:p>
            <a:pPr fontAlgn="auto">
              <a:lnSpc>
                <a:spcPct val="110000"/>
              </a:lnSpc>
              <a:spcBef>
                <a:spcPts val="1200"/>
              </a:spcBef>
              <a:spcAft>
                <a:spcPts val="0"/>
              </a:spcAft>
              <a:buClr>
                <a:srgbClr val="0000FF"/>
              </a:buClr>
              <a:buFont typeface="Wingdings" pitchFamily="2" charset="2"/>
              <a:buChar char="§"/>
              <a:defRPr/>
            </a:pPr>
            <a:r>
              <a:rPr lang="en-GB" dirty="0" smtClean="0"/>
              <a:t>Implement </a:t>
            </a:r>
            <a:r>
              <a:rPr lang="en-GB" dirty="0"/>
              <a:t>the national policies on: pensions for veterans and former civil servants, disabled and elderly people; implement Law on Protection and Promotion of the Rights of Persons with </a:t>
            </a:r>
            <a:r>
              <a:rPr lang="en-GB" dirty="0" smtClean="0"/>
              <a:t>Disabilities;</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Strengthen food </a:t>
            </a:r>
            <a:r>
              <a:rPr lang="en-GB" dirty="0" smtClean="0"/>
              <a:t>security , </a:t>
            </a:r>
            <a:r>
              <a:rPr lang="en-GB" dirty="0"/>
              <a:t>especially the “Cambodia Food Reserve Management Committee</a:t>
            </a:r>
            <a:r>
              <a:rPr lang="en-GB" dirty="0" smtClean="0"/>
              <a:t>”;</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Create job opportunities thru training in technical, professional, and entrepreneurship skills; provide state assistance in financing business; expand occupational risk </a:t>
            </a:r>
            <a:r>
              <a:rPr lang="en-GB" dirty="0" smtClean="0"/>
              <a:t>insurance;</a:t>
            </a:r>
          </a:p>
          <a:p>
            <a:pPr fontAlgn="auto">
              <a:lnSpc>
                <a:spcPct val="110000"/>
              </a:lnSpc>
              <a:spcBef>
                <a:spcPts val="1200"/>
              </a:spcBef>
              <a:spcAft>
                <a:spcPts val="0"/>
              </a:spcAft>
              <a:buClr>
                <a:srgbClr val="0000FF"/>
              </a:buClr>
              <a:buFont typeface="Wingdings" pitchFamily="2" charset="2"/>
              <a:buChar char="§"/>
              <a:defRPr/>
            </a:pPr>
            <a:r>
              <a:rPr lang="en-GB" dirty="0"/>
              <a:t>Promote women’s economic role thru technical and vocational training and entrepreneurial skills;</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Enhance gender equality in public institution esp. in decision making levels;</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Fighting against gender violence and enforce laws in measures against trafficking and sexual exploitation of women (and children);</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smtClean="0"/>
              <a:t>Promote rights of children as stipulated in the International Convention on Children’s Rights;</a:t>
            </a:r>
          </a:p>
          <a:p>
            <a:pPr fontAlgn="auto">
              <a:lnSpc>
                <a:spcPct val="110000"/>
              </a:lnSpc>
              <a:spcBef>
                <a:spcPts val="1200"/>
              </a:spcBef>
              <a:spcAft>
                <a:spcPts val="0"/>
              </a:spcAft>
              <a:buClr>
                <a:srgbClr val="0000FF"/>
              </a:buClr>
              <a:buFont typeface="Wingdings" pitchFamily="2" charset="2"/>
              <a:buChar char="§"/>
              <a:defRPr/>
            </a:pPr>
            <a:r>
              <a:rPr lang="en-GB" dirty="0" smtClean="0"/>
              <a:t>Taking </a:t>
            </a:r>
            <a:r>
              <a:rPr lang="en-GB" dirty="0"/>
              <a:t>account on Demographic dividend, Population dynamics, and migration</a:t>
            </a:r>
            <a:r>
              <a:rPr lang="en-GB" dirty="0" smtClean="0"/>
              <a:t>.</a:t>
            </a:r>
            <a:endParaRPr lang="en-GB" dirty="0"/>
          </a:p>
        </p:txBody>
      </p:sp>
      <p:sp>
        <p:nvSpPr>
          <p:cNvPr id="4" name="Slide Number Placeholder 3"/>
          <p:cNvSpPr>
            <a:spLocks noGrp="1"/>
          </p:cNvSpPr>
          <p:nvPr>
            <p:ph type="sldNum" sz="quarter" idx="12"/>
          </p:nvPr>
        </p:nvSpPr>
        <p:spPr/>
        <p:txBody>
          <a:bodyPr/>
          <a:lstStyle/>
          <a:p>
            <a:pPr>
              <a:defRPr/>
            </a:pPr>
            <a:fld id="{307EE0F2-9462-4188-A0C7-53A55DC4747F}" type="slidenum">
              <a:rPr lang="en-US"/>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52400"/>
            <a:ext cx="8229600" cy="1143000"/>
          </a:xfrm>
        </p:spPr>
        <p:txBody>
          <a:bodyPr/>
          <a:lstStyle/>
          <a:p>
            <a:pPr hangingPunct="0"/>
            <a:r>
              <a:rPr lang="en-GB" sz="2000" b="1" dirty="0" smtClean="0">
                <a:solidFill>
                  <a:srgbClr val="0000FF"/>
                </a:solidFill>
              </a:rPr>
              <a:t>Capital Investment Required to Achieve GDP Growth Targets</a:t>
            </a:r>
            <a:r>
              <a:rPr lang="en-US" sz="2000" dirty="0" smtClean="0">
                <a:solidFill>
                  <a:srgbClr val="0000FF"/>
                </a:solidFill>
              </a:rPr>
              <a:t/>
            </a:r>
            <a:br>
              <a:rPr lang="en-US" sz="2000" dirty="0" smtClean="0">
                <a:solidFill>
                  <a:srgbClr val="0000FF"/>
                </a:solidFill>
              </a:rPr>
            </a:br>
            <a:r>
              <a:rPr lang="en-GB" sz="2000" b="1" dirty="0" smtClean="0">
                <a:solidFill>
                  <a:srgbClr val="0000FF"/>
                </a:solidFill>
              </a:rPr>
              <a:t>and Potential Sources of Financing the Needed Investments: 2014 – 2018</a:t>
            </a:r>
            <a:endParaRPr lang="en-US" sz="2000" dirty="0" smtClean="0">
              <a:solidFill>
                <a:srgbClr val="0000FF"/>
              </a:solidFill>
            </a:endParaRPr>
          </a:p>
        </p:txBody>
      </p:sp>
      <p:sp>
        <p:nvSpPr>
          <p:cNvPr id="3" name="Content Placeholder 2"/>
          <p:cNvSpPr>
            <a:spLocks noGrp="1"/>
          </p:cNvSpPr>
          <p:nvPr>
            <p:ph idx="1"/>
          </p:nvPr>
        </p:nvSpPr>
        <p:spPr>
          <a:xfrm>
            <a:off x="228600" y="1447800"/>
            <a:ext cx="8763000" cy="4953000"/>
          </a:xfrm>
        </p:spPr>
        <p:txBody>
          <a:bodyPr rtlCol="0">
            <a:normAutofit fontScale="70000" lnSpcReduction="20000"/>
          </a:bodyPr>
          <a:lstStyle/>
          <a:p>
            <a:pPr fontAlgn="auto">
              <a:lnSpc>
                <a:spcPct val="120000"/>
              </a:lnSpc>
              <a:spcBef>
                <a:spcPts val="1200"/>
              </a:spcBef>
              <a:spcAft>
                <a:spcPts val="0"/>
              </a:spcAft>
              <a:buClr>
                <a:srgbClr val="0000FF"/>
              </a:buClr>
              <a:buFont typeface="Wingdings" pitchFamily="2" charset="2"/>
              <a:buChar char="§"/>
              <a:defRPr/>
            </a:pPr>
            <a:r>
              <a:rPr lang="en-US" dirty="0" smtClean="0"/>
              <a:t>The total capital investment of 109,016.9 billion </a:t>
            </a:r>
            <a:r>
              <a:rPr lang="en-US" dirty="0" err="1" smtClean="0"/>
              <a:t>Riels</a:t>
            </a:r>
            <a:r>
              <a:rPr lang="en-US" dirty="0" smtClean="0"/>
              <a:t> (USD 26.8 billion) will be required for 5 years or an annual average of $5.31 B.</a:t>
            </a:r>
          </a:p>
          <a:p>
            <a:pPr fontAlgn="auto">
              <a:lnSpc>
                <a:spcPct val="120000"/>
              </a:lnSpc>
              <a:spcBef>
                <a:spcPts val="1200"/>
              </a:spcBef>
              <a:spcAft>
                <a:spcPts val="0"/>
              </a:spcAft>
              <a:buClr>
                <a:srgbClr val="0000FF"/>
              </a:buClr>
              <a:buFont typeface="Wingdings" pitchFamily="2" charset="2"/>
              <a:buChar char="§"/>
              <a:defRPr/>
            </a:pPr>
            <a:r>
              <a:rPr lang="en-US" dirty="0" smtClean="0"/>
              <a:t>50.1% of the total investments are projected to be financed from domestic sources and 49.9% of the total capital investments are projected to be financed from foreign sources (including FDI).</a:t>
            </a:r>
          </a:p>
          <a:p>
            <a:pPr fontAlgn="auto">
              <a:lnSpc>
                <a:spcPct val="120000"/>
              </a:lnSpc>
              <a:spcBef>
                <a:spcPts val="1200"/>
              </a:spcBef>
              <a:spcAft>
                <a:spcPts val="0"/>
              </a:spcAft>
              <a:buClr>
                <a:srgbClr val="0000FF"/>
              </a:buClr>
              <a:buFont typeface="Wingdings" pitchFamily="2" charset="2"/>
              <a:buChar char="§"/>
              <a:defRPr/>
            </a:pPr>
            <a:r>
              <a:rPr lang="en-US" dirty="0" smtClean="0"/>
              <a:t>The Public Sector Capital Investments are estimated to be 31,101.7 billion </a:t>
            </a:r>
            <a:r>
              <a:rPr lang="en-US" dirty="0" err="1" smtClean="0"/>
              <a:t>Riels</a:t>
            </a:r>
            <a:r>
              <a:rPr lang="en-US" dirty="0" smtClean="0"/>
              <a:t> (USD 7.6 billion for 5 years or an annual average of 1.52 )  – accounting for about 28.5% of the total capital investments.  </a:t>
            </a:r>
            <a:endParaRPr lang="en-US" sz="3100" dirty="0" smtClean="0"/>
          </a:p>
          <a:p>
            <a:pPr fontAlgn="auto">
              <a:lnSpc>
                <a:spcPct val="120000"/>
              </a:lnSpc>
              <a:spcBef>
                <a:spcPts val="1200"/>
              </a:spcBef>
              <a:spcAft>
                <a:spcPts val="0"/>
              </a:spcAft>
              <a:buClr>
                <a:srgbClr val="0000FF"/>
              </a:buClr>
              <a:buFont typeface="Wingdings" pitchFamily="2" charset="2"/>
              <a:buChar char="§"/>
              <a:defRPr/>
            </a:pPr>
            <a:r>
              <a:rPr lang="en-US" sz="3100" dirty="0" smtClean="0"/>
              <a:t>A proportion of 24.6% of the Total Public Sector Capital Investment is expected to be financed from domestic sources while another of 75.4% is expected to be financed from foreign sources.</a:t>
            </a:r>
            <a:endParaRPr lang="en-US" sz="3100" dirty="0"/>
          </a:p>
        </p:txBody>
      </p:sp>
      <p:sp>
        <p:nvSpPr>
          <p:cNvPr id="4" name="Slide Number Placeholder 3"/>
          <p:cNvSpPr>
            <a:spLocks noGrp="1"/>
          </p:cNvSpPr>
          <p:nvPr>
            <p:ph type="sldNum" sz="quarter" idx="12"/>
          </p:nvPr>
        </p:nvSpPr>
        <p:spPr/>
        <p:txBody>
          <a:bodyPr/>
          <a:lstStyle/>
          <a:p>
            <a:pPr>
              <a:defRPr/>
            </a:pPr>
            <a:fld id="{3B63FDF6-23A7-45B6-83D1-8AD35033E307}" type="slidenum">
              <a:rPr lang="en-US"/>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28600"/>
            <a:ext cx="8229600" cy="838200"/>
          </a:xfrm>
        </p:spPr>
        <p:txBody>
          <a:bodyPr/>
          <a:lstStyle/>
          <a:p>
            <a:r>
              <a:rPr lang="en-US" sz="3200" b="1" dirty="0" smtClean="0">
                <a:solidFill>
                  <a:srgbClr val="0000FF"/>
                </a:solidFill>
              </a:rPr>
              <a:t>Translating policies into actions and M&amp;E</a:t>
            </a:r>
          </a:p>
        </p:txBody>
      </p:sp>
      <p:sp>
        <p:nvSpPr>
          <p:cNvPr id="3" name="Content Placeholder 2"/>
          <p:cNvSpPr>
            <a:spLocks noGrp="1"/>
          </p:cNvSpPr>
          <p:nvPr>
            <p:ph idx="1"/>
          </p:nvPr>
        </p:nvSpPr>
        <p:spPr>
          <a:xfrm>
            <a:off x="457200" y="1219200"/>
            <a:ext cx="8534400" cy="5181600"/>
          </a:xfrm>
        </p:spPr>
        <p:txBody>
          <a:bodyPr rtlCol="0">
            <a:normAutofit fontScale="77500" lnSpcReduction="20000"/>
          </a:bodyPr>
          <a:lstStyle/>
          <a:p>
            <a:pPr fontAlgn="auto">
              <a:spcAft>
                <a:spcPts val="0"/>
              </a:spcAft>
              <a:buClr>
                <a:srgbClr val="0000FF"/>
              </a:buClr>
              <a:buFont typeface="Wingdings" pitchFamily="2" charset="2"/>
              <a:buChar char="§"/>
              <a:defRPr/>
            </a:pPr>
            <a:r>
              <a:rPr lang="en-US" dirty="0" smtClean="0"/>
              <a:t>NSDP will be a guiding document for preparation of </a:t>
            </a:r>
            <a:r>
              <a:rPr lang="en-US" dirty="0" err="1" smtClean="0"/>
              <a:t>sectoral</a:t>
            </a:r>
            <a:r>
              <a:rPr lang="en-US" dirty="0" smtClean="0"/>
              <a:t> and sub-national level Strategic Plan;</a:t>
            </a:r>
          </a:p>
          <a:p>
            <a:pPr fontAlgn="auto">
              <a:lnSpc>
                <a:spcPct val="120000"/>
              </a:lnSpc>
              <a:spcBef>
                <a:spcPts val="1200"/>
              </a:spcBef>
              <a:spcAft>
                <a:spcPts val="0"/>
              </a:spcAft>
              <a:buClr>
                <a:srgbClr val="0000FF"/>
              </a:buClr>
              <a:buFont typeface="Wingdings" pitchFamily="2" charset="2"/>
              <a:buChar char="§"/>
              <a:defRPr/>
            </a:pPr>
            <a:r>
              <a:rPr lang="en-US" dirty="0" smtClean="0"/>
              <a:t>To achieve concrete result, the policies set out in the Plan shell be translated into the actions through Action Plan, Annual Operational Plan and other plans and programs; </a:t>
            </a:r>
          </a:p>
          <a:p>
            <a:pPr fontAlgn="auto">
              <a:lnSpc>
                <a:spcPct val="120000"/>
              </a:lnSpc>
              <a:spcBef>
                <a:spcPts val="1200"/>
              </a:spcBef>
              <a:spcAft>
                <a:spcPts val="0"/>
              </a:spcAft>
              <a:buClr>
                <a:srgbClr val="0000FF"/>
              </a:buClr>
              <a:buFont typeface="Wingdings" pitchFamily="2" charset="2"/>
              <a:buChar char="§"/>
              <a:defRPr/>
            </a:pPr>
            <a:r>
              <a:rPr lang="en-US" dirty="0" smtClean="0"/>
              <a:t>The progress of the NSDP implementation will be monitored annually and mid-term;</a:t>
            </a:r>
          </a:p>
          <a:p>
            <a:pPr fontAlgn="auto">
              <a:lnSpc>
                <a:spcPct val="120000"/>
              </a:lnSpc>
              <a:spcBef>
                <a:spcPts val="1200"/>
              </a:spcBef>
              <a:spcAft>
                <a:spcPts val="0"/>
              </a:spcAft>
              <a:buClr>
                <a:srgbClr val="0000FF"/>
              </a:buClr>
              <a:buFont typeface="Wingdings" pitchFamily="2" charset="2"/>
              <a:buChar char="§"/>
              <a:defRPr/>
            </a:pPr>
            <a:r>
              <a:rPr lang="en-US" dirty="0" smtClean="0"/>
              <a:t>As identified in chapter 6, a result based framework is selected as a tool for Monitoring </a:t>
            </a:r>
            <a:r>
              <a:rPr lang="en-US" dirty="0"/>
              <a:t>and </a:t>
            </a:r>
            <a:r>
              <a:rPr lang="en-US" dirty="0" smtClean="0"/>
              <a:t>Evaluation the plan Implementation </a:t>
            </a:r>
            <a:r>
              <a:rPr lang="en-US" dirty="0"/>
              <a:t>;</a:t>
            </a:r>
            <a:endParaRPr lang="en-US" dirty="0" smtClean="0"/>
          </a:p>
          <a:p>
            <a:pPr fontAlgn="auto">
              <a:lnSpc>
                <a:spcPct val="120000"/>
              </a:lnSpc>
              <a:spcBef>
                <a:spcPts val="1200"/>
              </a:spcBef>
              <a:spcAft>
                <a:spcPts val="0"/>
              </a:spcAft>
              <a:buClr>
                <a:srgbClr val="0000FF"/>
              </a:buClr>
              <a:buFont typeface="Wingdings" pitchFamily="2" charset="2"/>
              <a:buChar char="§"/>
              <a:defRPr/>
            </a:pPr>
            <a:r>
              <a:rPr lang="en-US" dirty="0" smtClean="0"/>
              <a:t>There are 67 key indicators to be used for M&amp;E the implementation of plans.</a:t>
            </a:r>
          </a:p>
          <a:p>
            <a:pPr fontAlgn="auto">
              <a:spcAft>
                <a:spcPts val="0"/>
              </a:spcAft>
              <a:buClr>
                <a:srgbClr val="0000FF"/>
              </a:buClr>
              <a:buFont typeface="Wingdings" pitchFamily="2" charset="2"/>
              <a:buChar char="§"/>
              <a:defRPr/>
            </a:pPr>
            <a:endParaRPr lang="en-US" dirty="0"/>
          </a:p>
        </p:txBody>
      </p:sp>
      <p:sp>
        <p:nvSpPr>
          <p:cNvPr id="4" name="Slide Number Placeholder 3"/>
          <p:cNvSpPr>
            <a:spLocks noGrp="1"/>
          </p:cNvSpPr>
          <p:nvPr>
            <p:ph type="sldNum" sz="quarter" idx="12"/>
          </p:nvPr>
        </p:nvSpPr>
        <p:spPr/>
        <p:txBody>
          <a:bodyPr/>
          <a:lstStyle/>
          <a:p>
            <a:pPr>
              <a:defRPr/>
            </a:pPr>
            <a:fld id="{51411C9A-C57A-4CB7-BC36-94885BE157F8}" type="slidenum">
              <a:rPr lang="en-US"/>
              <a:pPr>
                <a:defRPr/>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28600"/>
            <a:ext cx="8229600" cy="792163"/>
          </a:xfrm>
        </p:spPr>
        <p:txBody>
          <a:bodyPr/>
          <a:lstStyle/>
          <a:p>
            <a:r>
              <a:rPr lang="en-US" sz="3200" b="1" dirty="0" smtClean="0">
                <a:solidFill>
                  <a:srgbClr val="0000FF"/>
                </a:solidFill>
              </a:rPr>
              <a:t>Key Challenges</a:t>
            </a:r>
          </a:p>
        </p:txBody>
      </p:sp>
      <p:sp>
        <p:nvSpPr>
          <p:cNvPr id="3" name="Content Placeholder 2"/>
          <p:cNvSpPr>
            <a:spLocks noGrp="1"/>
          </p:cNvSpPr>
          <p:nvPr>
            <p:ph idx="1"/>
          </p:nvPr>
        </p:nvSpPr>
        <p:spPr>
          <a:xfrm>
            <a:off x="457200" y="1219200"/>
            <a:ext cx="8458200" cy="5257800"/>
          </a:xfrm>
        </p:spPr>
        <p:txBody>
          <a:bodyPr rtlCol="0">
            <a:normAutofit fontScale="92500"/>
          </a:bodyPr>
          <a:lstStyle/>
          <a:p>
            <a:pPr marL="0" indent="0" fontAlgn="auto" hangingPunct="0">
              <a:spcAft>
                <a:spcPts val="0"/>
              </a:spcAft>
              <a:buFont typeface="Arial" pitchFamily="34" charset="0"/>
              <a:buNone/>
              <a:defRPr/>
            </a:pPr>
            <a:r>
              <a:rPr lang="en-GB" sz="2800" dirty="0" smtClean="0"/>
              <a:t>The key challenges stem from the Cambodia’s integration into AEC by 2015 and the reduction in external concessional assistance. In the next cycle of planning, the three main processes that will need promoting are: </a:t>
            </a:r>
            <a:endParaRPr lang="en-US" sz="2800" dirty="0" smtClean="0"/>
          </a:p>
          <a:p>
            <a:pPr fontAlgn="auto" hangingPunct="0">
              <a:spcAft>
                <a:spcPts val="0"/>
              </a:spcAft>
              <a:buFont typeface="Arial" pitchFamily="34" charset="0"/>
              <a:buNone/>
              <a:defRPr/>
            </a:pPr>
            <a:r>
              <a:rPr lang="en-GB" sz="2800" dirty="0" smtClean="0"/>
              <a:t>1. Raising budget revenues collection from both taxes and non-tax sources significantly and sustainably beyond present levels.</a:t>
            </a:r>
            <a:endParaRPr lang="en-US" sz="2800" dirty="0" smtClean="0"/>
          </a:p>
          <a:p>
            <a:pPr fontAlgn="auto" hangingPunct="0">
              <a:spcAft>
                <a:spcPts val="0"/>
              </a:spcAft>
              <a:buFont typeface="Arial" pitchFamily="34" charset="0"/>
              <a:buNone/>
              <a:defRPr/>
            </a:pPr>
            <a:r>
              <a:rPr lang="en-GB" sz="2800" dirty="0" smtClean="0"/>
              <a:t>2. Scaling-up the quality of human capital both for industrialisation and human wellbeing. </a:t>
            </a:r>
            <a:endParaRPr lang="en-US" sz="2800" dirty="0" smtClean="0"/>
          </a:p>
          <a:p>
            <a:pPr fontAlgn="auto" hangingPunct="0">
              <a:spcAft>
                <a:spcPts val="0"/>
              </a:spcAft>
              <a:buFont typeface="Arial" pitchFamily="34" charset="0"/>
              <a:buNone/>
              <a:defRPr/>
            </a:pPr>
            <a:r>
              <a:rPr lang="en-GB" sz="2800" dirty="0" smtClean="0"/>
              <a:t>3. Improving capacities within the government (both at the national and sub-national levels) to deliver quality services</a:t>
            </a:r>
            <a:r>
              <a:rPr lang="en-GB" sz="2800" dirty="0" smtClean="0">
                <a:solidFill>
                  <a:srgbClr val="FF0000"/>
                </a:solidFill>
              </a:rPr>
              <a:t>. </a:t>
            </a:r>
          </a:p>
          <a:p>
            <a:pPr fontAlgn="auto" hangingPunct="0">
              <a:spcAft>
                <a:spcPts val="0"/>
              </a:spcAft>
              <a:buFont typeface="Arial" pitchFamily="34" charset="0"/>
              <a:buNone/>
              <a:defRPr/>
            </a:pPr>
            <a:r>
              <a:rPr lang="en-GB" sz="2800" dirty="0" smtClean="0"/>
              <a:t>4. Being ready to manage the climate change adaptation.   </a:t>
            </a:r>
            <a:endParaRPr lang="en-US" sz="2800" dirty="0"/>
          </a:p>
        </p:txBody>
      </p:sp>
      <p:sp>
        <p:nvSpPr>
          <p:cNvPr id="4" name="Slide Number Placeholder 3"/>
          <p:cNvSpPr>
            <a:spLocks noGrp="1"/>
          </p:cNvSpPr>
          <p:nvPr>
            <p:ph type="sldNum" sz="quarter" idx="12"/>
          </p:nvPr>
        </p:nvSpPr>
        <p:spPr/>
        <p:txBody>
          <a:bodyPr/>
          <a:lstStyle/>
          <a:p>
            <a:pPr>
              <a:defRPr/>
            </a:pPr>
            <a:fld id="{4CF11259-0145-47E1-A1A0-365256FD058F}" type="slidenum">
              <a:rPr lang="en-US"/>
              <a:pPr>
                <a:defRPr/>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p:txBody>
          <a:bodyPr/>
          <a:lstStyle/>
          <a:p>
            <a:r>
              <a:rPr lang="en-US" sz="8000" b="1" smtClean="0">
                <a:solidFill>
                  <a:srgbClr val="0000FF"/>
                </a:solidFill>
              </a:rPr>
              <a:t>Thank you!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715962"/>
          </a:xfrm>
        </p:spPr>
        <p:txBody>
          <a:bodyPr/>
          <a:lstStyle/>
          <a:p>
            <a:r>
              <a:rPr lang="en-US" sz="3200" b="1" smtClean="0">
                <a:solidFill>
                  <a:srgbClr val="0000FF"/>
                </a:solidFill>
              </a:rPr>
              <a:t>Outline of Presentation</a:t>
            </a:r>
          </a:p>
        </p:txBody>
      </p:sp>
      <p:sp>
        <p:nvSpPr>
          <p:cNvPr id="3075" name="Content Placeholder 2"/>
          <p:cNvSpPr>
            <a:spLocks noGrp="1"/>
          </p:cNvSpPr>
          <p:nvPr>
            <p:ph idx="1"/>
          </p:nvPr>
        </p:nvSpPr>
        <p:spPr/>
        <p:txBody>
          <a:bodyPr/>
          <a:lstStyle/>
          <a:p>
            <a:pPr>
              <a:buClr>
                <a:srgbClr val="0000FF"/>
              </a:buClr>
              <a:buFont typeface="Wingdings" pitchFamily="2" charset="2"/>
              <a:buChar char="§"/>
            </a:pPr>
            <a:r>
              <a:rPr lang="en-US" dirty="0" smtClean="0"/>
              <a:t>The Overall Strategies of RGC</a:t>
            </a:r>
          </a:p>
          <a:p>
            <a:pPr>
              <a:spcBef>
                <a:spcPts val="1800"/>
              </a:spcBef>
              <a:buClr>
                <a:srgbClr val="0000FF"/>
              </a:buClr>
              <a:buFont typeface="Wingdings" pitchFamily="2" charset="2"/>
              <a:buChar char="§"/>
            </a:pPr>
            <a:r>
              <a:rPr lang="en-US" dirty="0" smtClean="0"/>
              <a:t>Development Priorities of RGC</a:t>
            </a:r>
          </a:p>
          <a:p>
            <a:pPr>
              <a:spcBef>
                <a:spcPts val="1800"/>
              </a:spcBef>
              <a:buClr>
                <a:srgbClr val="0000FF"/>
              </a:buClr>
              <a:buFont typeface="Wingdings" pitchFamily="2" charset="2"/>
              <a:buChar char="§"/>
            </a:pPr>
            <a:r>
              <a:rPr lang="en-US" dirty="0" smtClean="0"/>
              <a:t>Estimated Budget required for achieving RGC priorities.</a:t>
            </a:r>
          </a:p>
          <a:p>
            <a:pPr>
              <a:spcBef>
                <a:spcPts val="1800"/>
              </a:spcBef>
              <a:buClr>
                <a:srgbClr val="0000FF"/>
              </a:buClr>
              <a:buFont typeface="Wingdings" pitchFamily="2" charset="2"/>
              <a:buChar char="§"/>
            </a:pPr>
            <a:r>
              <a:rPr lang="en-US" dirty="0" smtClean="0"/>
              <a:t>Monitoring and Evaluation</a:t>
            </a:r>
          </a:p>
          <a:p>
            <a:pPr>
              <a:spcBef>
                <a:spcPts val="1800"/>
              </a:spcBef>
              <a:buClr>
                <a:srgbClr val="0000FF"/>
              </a:buClr>
              <a:buFont typeface="Wingdings" pitchFamily="2" charset="2"/>
              <a:buChar char="§"/>
            </a:pPr>
            <a:r>
              <a:rPr lang="en-US" dirty="0" smtClean="0"/>
              <a:t>Challenges</a:t>
            </a:r>
          </a:p>
        </p:txBody>
      </p:sp>
      <p:sp>
        <p:nvSpPr>
          <p:cNvPr id="4" name="Slide Number Placeholder 3"/>
          <p:cNvSpPr>
            <a:spLocks noGrp="1"/>
          </p:cNvSpPr>
          <p:nvPr>
            <p:ph type="sldNum" sz="quarter" idx="12"/>
          </p:nvPr>
        </p:nvSpPr>
        <p:spPr/>
        <p:txBody>
          <a:bodyPr/>
          <a:lstStyle/>
          <a:p>
            <a:pPr>
              <a:defRPr/>
            </a:pPr>
            <a:fld id="{DBEB4E8F-0F64-4F90-B1EC-8060842ED08F}" type="slidenum">
              <a:rPr lang="en-US"/>
              <a:pPr>
                <a:defRPr/>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152400"/>
            <a:ext cx="8229600" cy="762000"/>
          </a:xfrm>
        </p:spPr>
        <p:txBody>
          <a:bodyPr/>
          <a:lstStyle/>
          <a:p>
            <a:r>
              <a:rPr lang="en-US" sz="3600" b="1" smtClean="0">
                <a:solidFill>
                  <a:srgbClr val="0000FF"/>
                </a:solidFill>
              </a:rPr>
              <a:t>1. The Key Strategic Objectives of RGC</a:t>
            </a:r>
          </a:p>
        </p:txBody>
      </p:sp>
      <p:sp>
        <p:nvSpPr>
          <p:cNvPr id="4099" name="Content Placeholder 2"/>
          <p:cNvSpPr>
            <a:spLocks noGrp="1"/>
          </p:cNvSpPr>
          <p:nvPr>
            <p:ph idx="1"/>
          </p:nvPr>
        </p:nvSpPr>
        <p:spPr>
          <a:xfrm>
            <a:off x="304800" y="1066800"/>
            <a:ext cx="8610600" cy="5562600"/>
          </a:xfrm>
        </p:spPr>
        <p:txBody>
          <a:bodyPr/>
          <a:lstStyle/>
          <a:p>
            <a:pPr>
              <a:spcBef>
                <a:spcPts val="1200"/>
              </a:spcBef>
              <a:buClr>
                <a:srgbClr val="0000FF"/>
              </a:buClr>
              <a:buFont typeface="Wingdings" pitchFamily="2" charset="2"/>
              <a:buChar char="§"/>
            </a:pPr>
            <a:r>
              <a:rPr lang="en-GB" sz="2800" smtClean="0"/>
              <a:t>Ensuring sustainable, inclusive, and equitable economic growth around 7% per year with low and manageable inflation, stable exchange rate and steady growth in international reserves.</a:t>
            </a:r>
            <a:endParaRPr lang="en-US" sz="2800" smtClean="0"/>
          </a:p>
          <a:p>
            <a:pPr>
              <a:spcBef>
                <a:spcPts val="1200"/>
              </a:spcBef>
              <a:buClr>
                <a:srgbClr val="0000FF"/>
              </a:buClr>
              <a:buFont typeface="Wingdings" pitchFamily="2" charset="2"/>
              <a:buChar char="§"/>
            </a:pPr>
            <a:r>
              <a:rPr lang="en-GB" sz="2800" smtClean="0"/>
              <a:t>Creating more jobs for people especially the youth through further improvement in Cambodia’s competitiveness to attract and encourage both domestic and foreign investments.</a:t>
            </a:r>
          </a:p>
          <a:p>
            <a:pPr>
              <a:spcBef>
                <a:spcPts val="1200"/>
              </a:spcBef>
              <a:buClr>
                <a:srgbClr val="0000FF"/>
              </a:buClr>
              <a:buFont typeface="Wingdings" pitchFamily="2" charset="2"/>
              <a:buChar char="§"/>
            </a:pPr>
            <a:r>
              <a:rPr lang="en-GB" sz="2800" smtClean="0"/>
              <a:t>Achieving more than one percentage point poverty reduction per year.</a:t>
            </a:r>
            <a:endParaRPr lang="en-US" sz="2800" smtClean="0"/>
          </a:p>
          <a:p>
            <a:pPr>
              <a:spcBef>
                <a:spcPts val="1200"/>
              </a:spcBef>
              <a:buClr>
                <a:srgbClr val="0000FF"/>
              </a:buClr>
              <a:buFont typeface="Wingdings" pitchFamily="2" charset="2"/>
              <a:buChar char="§"/>
            </a:pPr>
            <a:r>
              <a:rPr lang="en-GB" sz="2800" smtClean="0"/>
              <a:t>Further strengthening institutional capacity and governance, at both national and sub-national levels.</a:t>
            </a:r>
            <a:endParaRPr lang="en-US" sz="2800" smtClean="0"/>
          </a:p>
        </p:txBody>
      </p:sp>
      <p:sp>
        <p:nvSpPr>
          <p:cNvPr id="4" name="Slide Number Placeholder 3"/>
          <p:cNvSpPr>
            <a:spLocks noGrp="1"/>
          </p:cNvSpPr>
          <p:nvPr>
            <p:ph type="sldNum" sz="quarter" idx="12"/>
          </p:nvPr>
        </p:nvSpPr>
        <p:spPr/>
        <p:txBody>
          <a:bodyPr/>
          <a:lstStyle/>
          <a:p>
            <a:pPr>
              <a:defRPr/>
            </a:pPr>
            <a:fld id="{20A76003-B158-44F2-AF75-1095E8CFAAD3}" type="slidenum">
              <a:rPr lang="en-US"/>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4638"/>
            <a:ext cx="8229600" cy="715962"/>
          </a:xfrm>
        </p:spPr>
        <p:txBody>
          <a:bodyPr/>
          <a:lstStyle/>
          <a:p>
            <a:r>
              <a:rPr lang="en-US" sz="3200" b="1" smtClean="0">
                <a:solidFill>
                  <a:srgbClr val="0000FF"/>
                </a:solidFill>
              </a:rPr>
              <a:t>2. Development Priorities of RGC</a:t>
            </a:r>
          </a:p>
        </p:txBody>
      </p:sp>
      <p:sp>
        <p:nvSpPr>
          <p:cNvPr id="3" name="Content Placeholder 2"/>
          <p:cNvSpPr>
            <a:spLocks noGrp="1"/>
          </p:cNvSpPr>
          <p:nvPr>
            <p:ph idx="1"/>
          </p:nvPr>
        </p:nvSpPr>
        <p:spPr>
          <a:xfrm>
            <a:off x="304800" y="1066800"/>
            <a:ext cx="8610600" cy="5562600"/>
          </a:xfrm>
        </p:spPr>
        <p:txBody>
          <a:bodyPr rtlCol="0">
            <a:normAutofit fontScale="92500" lnSpcReduction="10000"/>
          </a:bodyPr>
          <a:lstStyle/>
          <a:p>
            <a:pPr marL="0" indent="0" fontAlgn="auto">
              <a:spcBef>
                <a:spcPts val="1200"/>
              </a:spcBef>
              <a:spcAft>
                <a:spcPts val="0"/>
              </a:spcAft>
              <a:buClr>
                <a:srgbClr val="0000FF"/>
              </a:buClr>
              <a:buFont typeface="Arial" pitchFamily="34" charset="0"/>
              <a:buNone/>
              <a:defRPr/>
            </a:pPr>
            <a:r>
              <a:rPr lang="en-GB" sz="2800" b="1" dirty="0" smtClean="0">
                <a:solidFill>
                  <a:srgbClr val="0000FF"/>
                </a:solidFill>
              </a:rPr>
              <a:t>I. Governance</a:t>
            </a:r>
          </a:p>
          <a:p>
            <a:pPr fontAlgn="auto">
              <a:spcBef>
                <a:spcPts val="1200"/>
              </a:spcBef>
              <a:spcAft>
                <a:spcPts val="0"/>
              </a:spcAft>
              <a:buClr>
                <a:srgbClr val="0000FF"/>
              </a:buClr>
              <a:buFont typeface="Wingdings" pitchFamily="2" charset="2"/>
              <a:buChar char="§"/>
              <a:defRPr/>
            </a:pPr>
            <a:r>
              <a:rPr lang="en-GB" sz="2800" dirty="0" smtClean="0"/>
              <a:t>Continue </a:t>
            </a:r>
            <a:r>
              <a:rPr lang="en-GB" sz="2800" dirty="0"/>
              <a:t>the fight against corruption </a:t>
            </a:r>
            <a:r>
              <a:rPr lang="en-GB" sz="2800" dirty="0" smtClean="0"/>
              <a:t>through </a:t>
            </a:r>
            <a:r>
              <a:rPr lang="en-GB" sz="2800" dirty="0"/>
              <a:t>further strengthen and enhance the effectiveness of three key </a:t>
            </a:r>
            <a:r>
              <a:rPr lang="en-GB" sz="2800" dirty="0" smtClean="0"/>
              <a:t>measures: </a:t>
            </a:r>
            <a:r>
              <a:rPr lang="en-GB" sz="2400" i="1" dirty="0" smtClean="0"/>
              <a:t>Strengthening </a:t>
            </a:r>
            <a:r>
              <a:rPr lang="en-GB" sz="2400" i="1" dirty="0"/>
              <a:t>education “to stop corrupt practices</a:t>
            </a:r>
            <a:r>
              <a:rPr lang="en-GB" sz="2400" dirty="0" smtClean="0"/>
              <a:t>”; </a:t>
            </a:r>
            <a:r>
              <a:rPr lang="en-GB" sz="2400" i="1" dirty="0" smtClean="0"/>
              <a:t>Preventing corruption; and Suppression of crimes.</a:t>
            </a:r>
          </a:p>
          <a:p>
            <a:pPr fontAlgn="auto">
              <a:spcBef>
                <a:spcPts val="1200"/>
              </a:spcBef>
              <a:spcAft>
                <a:spcPts val="0"/>
              </a:spcAft>
              <a:buClr>
                <a:srgbClr val="0000FF"/>
              </a:buClr>
              <a:buFont typeface="Wingdings" pitchFamily="2" charset="2"/>
              <a:buChar char="§"/>
              <a:defRPr/>
            </a:pPr>
            <a:r>
              <a:rPr lang="en-GB" sz="2800" dirty="0"/>
              <a:t>Continue implementing the legal and judicial reform </a:t>
            </a:r>
            <a:r>
              <a:rPr lang="en-GB" sz="2800" dirty="0" smtClean="0"/>
              <a:t>strategy; Strengthen Capacities </a:t>
            </a:r>
            <a:r>
              <a:rPr lang="en-GB" sz="2800" dirty="0"/>
              <a:t>of law </a:t>
            </a:r>
            <a:r>
              <a:rPr lang="en-GB" sz="2800" dirty="0" smtClean="0"/>
              <a:t>officials; and  </a:t>
            </a:r>
            <a:r>
              <a:rPr lang="en-GB" sz="2800" dirty="0"/>
              <a:t>court </a:t>
            </a:r>
            <a:r>
              <a:rPr lang="en-GB" sz="2800" dirty="0" smtClean="0"/>
              <a:t>administration</a:t>
            </a:r>
            <a:r>
              <a:rPr lang="en-GB" sz="2400" i="1" dirty="0" smtClean="0"/>
              <a:t>.</a:t>
            </a:r>
          </a:p>
          <a:p>
            <a:pPr fontAlgn="auto">
              <a:spcBef>
                <a:spcPts val="1200"/>
              </a:spcBef>
              <a:spcAft>
                <a:spcPts val="0"/>
              </a:spcAft>
              <a:buClr>
                <a:srgbClr val="0000FF"/>
              </a:buClr>
              <a:buFont typeface="Wingdings" pitchFamily="2" charset="2"/>
              <a:buChar char="§"/>
              <a:defRPr/>
            </a:pPr>
            <a:r>
              <a:rPr lang="en-GB" sz="2800" dirty="0"/>
              <a:t>Strengthening public service delivery; reforming pay and allowance system; and improve human resources development and management</a:t>
            </a:r>
            <a:r>
              <a:rPr lang="en-GB" sz="2800" dirty="0" smtClean="0"/>
              <a:t>.</a:t>
            </a:r>
          </a:p>
          <a:p>
            <a:pPr fontAlgn="auto">
              <a:spcAft>
                <a:spcPts val="0"/>
              </a:spcAft>
              <a:buFont typeface="Arial" pitchFamily="34" charset="0"/>
              <a:buChar char="•"/>
              <a:defRPr/>
            </a:pPr>
            <a:r>
              <a:rPr lang="en-GB" sz="2800" dirty="0"/>
              <a:t>Continue reforming the armed </a:t>
            </a:r>
            <a:r>
              <a:rPr lang="en-GB" sz="2800" dirty="0" smtClean="0"/>
              <a:t>forces; modernise; and involve </a:t>
            </a:r>
            <a:r>
              <a:rPr lang="en-GB" sz="2800" dirty="0"/>
              <a:t>armed forces in civilian work</a:t>
            </a:r>
            <a:endParaRPr lang="en-GB" sz="2800" dirty="0" smtClean="0"/>
          </a:p>
          <a:p>
            <a:pPr fontAlgn="auto">
              <a:spcAft>
                <a:spcPts val="0"/>
              </a:spcAft>
              <a:buClr>
                <a:srgbClr val="0000FF"/>
              </a:buClr>
              <a:buFont typeface="Wingdings" pitchFamily="2" charset="2"/>
              <a:buChar char="§"/>
              <a:defRPr/>
            </a:pPr>
            <a:endParaRPr lang="en-GB" sz="2800" dirty="0"/>
          </a:p>
          <a:p>
            <a:pPr fontAlgn="auto">
              <a:spcAft>
                <a:spcPts val="0"/>
              </a:spcAft>
              <a:buClr>
                <a:srgbClr val="0000FF"/>
              </a:buClr>
              <a:buFont typeface="Wingdings" pitchFamily="2" charset="2"/>
              <a:buChar char="§"/>
              <a:defRPr/>
            </a:pPr>
            <a:endParaRPr lang="en-GB" sz="2400" dirty="0"/>
          </a:p>
          <a:p>
            <a:pPr fontAlgn="auto">
              <a:spcBef>
                <a:spcPts val="600"/>
              </a:spcBef>
              <a:spcAft>
                <a:spcPts val="0"/>
              </a:spcAft>
              <a:buClr>
                <a:srgbClr val="0000FF"/>
              </a:buClr>
              <a:buFont typeface="Wingdings" pitchFamily="2" charset="2"/>
              <a:buChar char="§"/>
              <a:defRPr/>
            </a:pPr>
            <a:endParaRPr lang="en-GB" sz="2400" i="1" dirty="0" smtClean="0"/>
          </a:p>
          <a:p>
            <a:pPr fontAlgn="auto">
              <a:spcBef>
                <a:spcPts val="600"/>
              </a:spcBef>
              <a:spcAft>
                <a:spcPts val="0"/>
              </a:spcAft>
              <a:buClr>
                <a:srgbClr val="0000FF"/>
              </a:buClr>
              <a:buFont typeface="Wingdings" pitchFamily="2" charset="2"/>
              <a:buChar char="§"/>
              <a:defRPr/>
            </a:pPr>
            <a:endParaRPr lang="en-GB" sz="2800" dirty="0"/>
          </a:p>
        </p:txBody>
      </p:sp>
      <p:sp>
        <p:nvSpPr>
          <p:cNvPr id="4" name="Slide Number Placeholder 3"/>
          <p:cNvSpPr>
            <a:spLocks noGrp="1"/>
          </p:cNvSpPr>
          <p:nvPr>
            <p:ph type="sldNum" sz="quarter" idx="12"/>
          </p:nvPr>
        </p:nvSpPr>
        <p:spPr/>
        <p:txBody>
          <a:bodyPr/>
          <a:lstStyle/>
          <a:p>
            <a:pPr>
              <a:defRPr/>
            </a:pPr>
            <a:fld id="{FAAABE21-CDAC-41D7-B80D-400CA9D32543}" type="slidenum">
              <a:rPr lang="en-US"/>
              <a:pPr>
                <a:defRPr/>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152400"/>
            <a:ext cx="8229600" cy="7620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990600"/>
            <a:ext cx="8458200" cy="5562600"/>
          </a:xfrm>
        </p:spPr>
        <p:txBody>
          <a:bodyPr rtlCol="0">
            <a:normAutofit fontScale="55000" lnSpcReduction="20000"/>
          </a:bodyPr>
          <a:lstStyle/>
          <a:p>
            <a:pPr marL="0" indent="0" fontAlgn="auto">
              <a:lnSpc>
                <a:spcPct val="120000"/>
              </a:lnSpc>
              <a:spcBef>
                <a:spcPts val="1200"/>
              </a:spcBef>
              <a:spcAft>
                <a:spcPts val="0"/>
              </a:spcAft>
              <a:buClr>
                <a:srgbClr val="0000FF"/>
              </a:buClr>
              <a:buFont typeface="Arial" pitchFamily="34" charset="0"/>
              <a:buNone/>
              <a:defRPr/>
            </a:pPr>
            <a:r>
              <a:rPr lang="en-US" sz="4400" b="1" dirty="0" smtClean="0">
                <a:solidFill>
                  <a:srgbClr val="0000FF"/>
                </a:solidFill>
              </a:rPr>
              <a:t>II. Overarching </a:t>
            </a:r>
            <a:r>
              <a:rPr lang="en-US" sz="4400" b="1" dirty="0">
                <a:solidFill>
                  <a:srgbClr val="0000FF"/>
                </a:solidFill>
              </a:rPr>
              <a:t>Environment for Implementing the Strategy</a:t>
            </a:r>
            <a:endParaRPr lang="en-GB" sz="4400" dirty="0" smtClean="0">
              <a:solidFill>
                <a:srgbClr val="0000FF"/>
              </a:solidFill>
            </a:endParaRPr>
          </a:p>
          <a:p>
            <a:pPr fontAlgn="auto">
              <a:lnSpc>
                <a:spcPct val="120000"/>
              </a:lnSpc>
              <a:spcBef>
                <a:spcPts val="1200"/>
              </a:spcBef>
              <a:spcAft>
                <a:spcPts val="0"/>
              </a:spcAft>
              <a:buClr>
                <a:srgbClr val="0000FF"/>
              </a:buClr>
              <a:buFont typeface="Wingdings" pitchFamily="2" charset="2"/>
              <a:buChar char="§"/>
              <a:defRPr/>
            </a:pPr>
            <a:r>
              <a:rPr lang="en-GB" sz="3800" dirty="0" smtClean="0"/>
              <a:t>Promote democratic values</a:t>
            </a:r>
            <a:r>
              <a:rPr lang="en-GB" sz="3800" dirty="0"/>
              <a:t>; Combat </a:t>
            </a:r>
            <a:r>
              <a:rPr lang="en-GB" sz="3800" dirty="0" smtClean="0"/>
              <a:t>drugs; and improve safety.</a:t>
            </a:r>
          </a:p>
          <a:p>
            <a:pPr fontAlgn="auto">
              <a:lnSpc>
                <a:spcPct val="120000"/>
              </a:lnSpc>
              <a:spcBef>
                <a:spcPts val="1200"/>
              </a:spcBef>
              <a:spcAft>
                <a:spcPts val="0"/>
              </a:spcAft>
              <a:buClr>
                <a:srgbClr val="0000FF"/>
              </a:buClr>
              <a:buFont typeface="Wingdings" pitchFamily="2" charset="2"/>
              <a:buChar char="§"/>
              <a:defRPr/>
            </a:pPr>
            <a:r>
              <a:rPr lang="en-GB" sz="3800" dirty="0"/>
              <a:t>Ensure </a:t>
            </a:r>
            <a:r>
              <a:rPr lang="en-GB" sz="3800" dirty="0" smtClean="0"/>
              <a:t>consistent </a:t>
            </a:r>
            <a:r>
              <a:rPr lang="en-GB" sz="3800" dirty="0"/>
              <a:t>fiscal and monetary </a:t>
            </a:r>
            <a:r>
              <a:rPr lang="en-GB" sz="3800" dirty="0" smtClean="0"/>
              <a:t>policies; Keep </a:t>
            </a:r>
            <a:r>
              <a:rPr lang="en-GB" sz="3800" dirty="0"/>
              <a:t>public debt </a:t>
            </a:r>
            <a:r>
              <a:rPr lang="en-GB" sz="3800" dirty="0" smtClean="0"/>
              <a:t>manageable; Promote </a:t>
            </a:r>
            <a:r>
              <a:rPr lang="en-GB" sz="3800" dirty="0"/>
              <a:t>private sector &amp; labour </a:t>
            </a:r>
            <a:r>
              <a:rPr lang="en-GB" sz="3800" dirty="0" smtClean="0"/>
              <a:t>markets; and Encourage </a:t>
            </a:r>
            <a:r>
              <a:rPr lang="en-GB" sz="3800" dirty="0"/>
              <a:t>economic diversification</a:t>
            </a:r>
            <a:r>
              <a:rPr lang="en-GB" sz="3800" dirty="0" smtClean="0"/>
              <a:t>.</a:t>
            </a:r>
          </a:p>
          <a:p>
            <a:pPr fontAlgn="auto">
              <a:lnSpc>
                <a:spcPct val="120000"/>
              </a:lnSpc>
              <a:spcBef>
                <a:spcPts val="1200"/>
              </a:spcBef>
              <a:spcAft>
                <a:spcPts val="0"/>
              </a:spcAft>
              <a:buClr>
                <a:srgbClr val="0000FF"/>
              </a:buClr>
              <a:buFont typeface="Wingdings" pitchFamily="2" charset="2"/>
              <a:buChar char="§"/>
              <a:defRPr/>
            </a:pPr>
            <a:r>
              <a:rPr lang="en-GB" sz="3800" dirty="0"/>
              <a:t>Prepare the “Strategy on Development Cooperation and Partnership 2014-2018</a:t>
            </a:r>
            <a:r>
              <a:rPr lang="en-GB" sz="3800" dirty="0" smtClean="0"/>
              <a:t>”; </a:t>
            </a:r>
            <a:r>
              <a:rPr lang="en-GB" sz="3800" dirty="0"/>
              <a:t>Continuing strengthen the CDCF, Government-Private Sector Forum, Consultative Meeting between the Government and NGOs, and Bilateral Consultation mechanisms, to transform all these forums into a “</a:t>
            </a:r>
            <a:r>
              <a:rPr lang="en-GB" sz="3800" b="1" dirty="0"/>
              <a:t>Cambodia Development Forum</a:t>
            </a:r>
            <a:r>
              <a:rPr lang="en-GB" sz="3800" dirty="0"/>
              <a:t>”. </a:t>
            </a:r>
            <a:endParaRPr lang="en-US" sz="3800" dirty="0"/>
          </a:p>
          <a:p>
            <a:pPr fontAlgn="auto">
              <a:lnSpc>
                <a:spcPct val="120000"/>
              </a:lnSpc>
              <a:spcBef>
                <a:spcPts val="1200"/>
              </a:spcBef>
              <a:spcAft>
                <a:spcPts val="0"/>
              </a:spcAft>
              <a:buClr>
                <a:srgbClr val="0000FF"/>
              </a:buClr>
              <a:buFont typeface="Wingdings" pitchFamily="2" charset="2"/>
              <a:buChar char="§"/>
              <a:defRPr/>
            </a:pPr>
            <a:r>
              <a:rPr lang="en-GB" sz="3800" dirty="0"/>
              <a:t>Introducing required policies to attract investments from domestic and foreign </a:t>
            </a:r>
            <a:r>
              <a:rPr lang="en-GB" sz="3800" dirty="0" smtClean="0"/>
              <a:t>sources; Expand </a:t>
            </a:r>
            <a:r>
              <a:rPr lang="en-GB" sz="3800" dirty="0"/>
              <a:t>export markets thru transport connectivity and logistics </a:t>
            </a:r>
            <a:r>
              <a:rPr lang="en-GB" sz="3800" dirty="0" smtClean="0"/>
              <a:t>systems; </a:t>
            </a:r>
          </a:p>
          <a:p>
            <a:pPr fontAlgn="auto">
              <a:lnSpc>
                <a:spcPct val="120000"/>
              </a:lnSpc>
              <a:spcBef>
                <a:spcPts val="1200"/>
              </a:spcBef>
              <a:spcAft>
                <a:spcPts val="0"/>
              </a:spcAft>
              <a:buClr>
                <a:srgbClr val="0000FF"/>
              </a:buClr>
              <a:buFont typeface="Wingdings" pitchFamily="2" charset="2"/>
              <a:buChar char="§"/>
              <a:defRPr/>
            </a:pPr>
            <a:r>
              <a:rPr lang="en-GB" sz="3800" dirty="0" smtClean="0"/>
              <a:t>Preparing </a:t>
            </a:r>
            <a:r>
              <a:rPr lang="en-GB" sz="3800" dirty="0"/>
              <a:t>for participation in </a:t>
            </a:r>
            <a:r>
              <a:rPr lang="en-GB" sz="3800" dirty="0" smtClean="0"/>
              <a:t>AEC;  </a:t>
            </a:r>
          </a:p>
        </p:txBody>
      </p:sp>
      <p:sp>
        <p:nvSpPr>
          <p:cNvPr id="4" name="Slide Number Placeholder 3"/>
          <p:cNvSpPr>
            <a:spLocks noGrp="1"/>
          </p:cNvSpPr>
          <p:nvPr>
            <p:ph type="sldNum" sz="quarter" idx="12"/>
          </p:nvPr>
        </p:nvSpPr>
        <p:spPr/>
        <p:txBody>
          <a:bodyPr/>
          <a:lstStyle/>
          <a:p>
            <a:pPr>
              <a:defRPr/>
            </a:pPr>
            <a:fld id="{76756D33-1110-418B-8183-17F373CBDB9A}" type="slidenum">
              <a:rPr lang="en-US"/>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152400"/>
            <a:ext cx="8229600" cy="762000"/>
          </a:xfrm>
        </p:spPr>
        <p:txBody>
          <a:bodyPr/>
          <a:lstStyle/>
          <a:p>
            <a:r>
              <a:rPr lang="en-US" sz="3200" b="1" smtClean="0">
                <a:solidFill>
                  <a:srgbClr val="0000FF"/>
                </a:solidFill>
              </a:rPr>
              <a:t>2. Development Priorities of RGC (con’t)</a:t>
            </a:r>
            <a:endParaRPr lang="en-US" sz="3200" smtClean="0"/>
          </a:p>
        </p:txBody>
      </p:sp>
      <p:sp>
        <p:nvSpPr>
          <p:cNvPr id="3" name="Content Placeholder 2"/>
          <p:cNvSpPr>
            <a:spLocks noGrp="1"/>
          </p:cNvSpPr>
          <p:nvPr>
            <p:ph idx="1"/>
          </p:nvPr>
        </p:nvSpPr>
        <p:spPr>
          <a:xfrm>
            <a:off x="304800" y="1143000"/>
            <a:ext cx="8763000" cy="5486400"/>
          </a:xfrm>
        </p:spPr>
        <p:txBody>
          <a:bodyPr rtlCol="0">
            <a:noAutofit/>
          </a:bodyPr>
          <a:lstStyle/>
          <a:p>
            <a:pPr marL="0" indent="0" fontAlgn="auto">
              <a:lnSpc>
                <a:spcPct val="110000"/>
              </a:lnSpc>
              <a:spcBef>
                <a:spcPts val="1200"/>
              </a:spcBef>
              <a:spcAft>
                <a:spcPts val="0"/>
              </a:spcAft>
              <a:buClr>
                <a:srgbClr val="0000FF"/>
              </a:buClr>
              <a:buFont typeface="Arial" pitchFamily="34" charset="0"/>
              <a:buNone/>
              <a:defRPr/>
            </a:pPr>
            <a:r>
              <a:rPr lang="en-US" sz="2800" b="1" dirty="0" smtClean="0">
                <a:solidFill>
                  <a:srgbClr val="0000FF"/>
                </a:solidFill>
              </a:rPr>
              <a:t>III. Improving Agricultural </a:t>
            </a:r>
            <a:r>
              <a:rPr lang="en-US" sz="2800" b="1" dirty="0">
                <a:solidFill>
                  <a:srgbClr val="0000FF"/>
                </a:solidFill>
              </a:rPr>
              <a:t>Sector</a:t>
            </a:r>
            <a:endParaRPr lang="en-GB" sz="2800" b="1" dirty="0" smtClean="0">
              <a:solidFill>
                <a:srgbClr val="0000FF"/>
              </a:solidFill>
            </a:endParaRPr>
          </a:p>
          <a:p>
            <a:pPr fontAlgn="auto">
              <a:lnSpc>
                <a:spcPct val="110000"/>
              </a:lnSpc>
              <a:spcBef>
                <a:spcPts val="1200"/>
              </a:spcBef>
              <a:spcAft>
                <a:spcPts val="0"/>
              </a:spcAft>
              <a:buClr>
                <a:srgbClr val="0000FF"/>
              </a:buClr>
              <a:buFont typeface="Wingdings" pitchFamily="2" charset="2"/>
              <a:buChar char="§"/>
              <a:defRPr/>
            </a:pPr>
            <a:r>
              <a:rPr lang="en-GB" sz="2800" dirty="0" smtClean="0"/>
              <a:t>Maintain </a:t>
            </a:r>
            <a:r>
              <a:rPr lang="en-GB" sz="2800" dirty="0"/>
              <a:t>the targeted agricultural growth of 5% per </a:t>
            </a:r>
            <a:r>
              <a:rPr lang="en-GB" sz="2800" dirty="0" smtClean="0"/>
              <a:t>year. </a:t>
            </a:r>
            <a:endParaRPr lang="en-GB" sz="2800" dirty="0"/>
          </a:p>
          <a:p>
            <a:pPr fontAlgn="auto">
              <a:lnSpc>
                <a:spcPct val="110000"/>
              </a:lnSpc>
              <a:spcBef>
                <a:spcPts val="1200"/>
              </a:spcBef>
              <a:spcAft>
                <a:spcPts val="0"/>
              </a:spcAft>
              <a:buClr>
                <a:srgbClr val="0000FF"/>
              </a:buClr>
              <a:buFont typeface="Wingdings" pitchFamily="2" charset="2"/>
              <a:buChar char="§"/>
              <a:defRPr/>
            </a:pPr>
            <a:r>
              <a:rPr lang="en-GB" sz="2800" dirty="0"/>
              <a:t>Promote crop diversification and improve yield rate in all </a:t>
            </a:r>
            <a:r>
              <a:rPr lang="en-GB" sz="2800" dirty="0" smtClean="0"/>
              <a:t>crops; </a:t>
            </a:r>
          </a:p>
          <a:p>
            <a:pPr fontAlgn="auto">
              <a:lnSpc>
                <a:spcPct val="110000"/>
              </a:lnSpc>
              <a:spcBef>
                <a:spcPts val="1200"/>
              </a:spcBef>
              <a:spcAft>
                <a:spcPts val="0"/>
              </a:spcAft>
              <a:buClr>
                <a:srgbClr val="0000FF"/>
              </a:buClr>
              <a:buFont typeface="Wingdings" pitchFamily="2" charset="2"/>
              <a:buChar char="§"/>
              <a:defRPr/>
            </a:pPr>
            <a:r>
              <a:rPr lang="en-GB" sz="2800" dirty="0"/>
              <a:t>Invest in </a:t>
            </a:r>
            <a:r>
              <a:rPr lang="en-GB" sz="2800" dirty="0" smtClean="0"/>
              <a:t>irrigation</a:t>
            </a:r>
            <a:r>
              <a:rPr lang="en-US" sz="2800" dirty="0" smtClean="0"/>
              <a:t>; </a:t>
            </a:r>
            <a:r>
              <a:rPr lang="en-GB" sz="2800" dirty="0" smtClean="0"/>
              <a:t>Improve </a:t>
            </a:r>
            <a:r>
              <a:rPr lang="en-GB" sz="2800" dirty="0"/>
              <a:t>farmers’ </a:t>
            </a:r>
            <a:r>
              <a:rPr lang="en-GB" sz="2800" dirty="0" smtClean="0"/>
              <a:t>skills; Mechanise agriculture; and Promote </a:t>
            </a:r>
            <a:r>
              <a:rPr lang="en-GB" sz="2800" dirty="0"/>
              <a:t>contract farming</a:t>
            </a:r>
            <a:r>
              <a:rPr lang="en-GB" sz="2800" dirty="0" smtClean="0"/>
              <a:t>.</a:t>
            </a:r>
          </a:p>
          <a:p>
            <a:pPr fontAlgn="auto">
              <a:lnSpc>
                <a:spcPct val="120000"/>
              </a:lnSpc>
              <a:spcBef>
                <a:spcPts val="1200"/>
              </a:spcBef>
              <a:spcAft>
                <a:spcPts val="0"/>
              </a:spcAft>
              <a:buClr>
                <a:srgbClr val="0000FF"/>
              </a:buClr>
              <a:buFont typeface="Wingdings" pitchFamily="2" charset="2"/>
              <a:buChar char="§"/>
              <a:defRPr/>
            </a:pPr>
            <a:r>
              <a:rPr lang="en-GB" sz="2800" dirty="0"/>
              <a:t>Enhance  freshwater- and marine- fisheries and  aquaculture production &amp; export; Develop livestock farming; Encourage investments in animal-and fish feed; and Facilitate trade in livestock and fish (and products</a:t>
            </a:r>
            <a:r>
              <a:rPr lang="en-GB" sz="2800" dirty="0" smtClean="0"/>
              <a:t>)</a:t>
            </a:r>
            <a:r>
              <a:rPr lang="en-US" sz="2800" dirty="0" smtClean="0"/>
              <a:t>.</a:t>
            </a:r>
            <a:endParaRPr lang="en-US" sz="2800" dirty="0"/>
          </a:p>
        </p:txBody>
      </p:sp>
      <p:sp>
        <p:nvSpPr>
          <p:cNvPr id="4" name="Slide Number Placeholder 3"/>
          <p:cNvSpPr>
            <a:spLocks noGrp="1"/>
          </p:cNvSpPr>
          <p:nvPr>
            <p:ph type="sldNum" sz="quarter" idx="12"/>
          </p:nvPr>
        </p:nvSpPr>
        <p:spPr/>
        <p:txBody>
          <a:bodyPr/>
          <a:lstStyle/>
          <a:p>
            <a:pPr>
              <a:defRPr/>
            </a:pPr>
            <a:fld id="{35505D04-3456-4EA1-A97B-AA2BFDE39131}" type="slidenum">
              <a:rPr lang="en-US"/>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274638"/>
            <a:ext cx="8229600" cy="715962"/>
          </a:xfrm>
        </p:spPr>
        <p:txBody>
          <a:bodyPr/>
          <a:lstStyle/>
          <a:p>
            <a:r>
              <a:rPr lang="en-US" sz="2800" b="1" smtClean="0">
                <a:solidFill>
                  <a:srgbClr val="0000FF"/>
                </a:solidFill>
              </a:rPr>
              <a:t>2. Development Priorities of RGC (con’t)</a:t>
            </a:r>
            <a:endParaRPr lang="en-US" sz="2800" smtClean="0"/>
          </a:p>
        </p:txBody>
      </p:sp>
      <p:sp>
        <p:nvSpPr>
          <p:cNvPr id="3" name="Content Placeholder 2"/>
          <p:cNvSpPr>
            <a:spLocks noGrp="1"/>
          </p:cNvSpPr>
          <p:nvPr>
            <p:ph idx="1"/>
          </p:nvPr>
        </p:nvSpPr>
        <p:spPr>
          <a:xfrm>
            <a:off x="304800" y="1143000"/>
            <a:ext cx="8686800" cy="5562600"/>
          </a:xfrm>
        </p:spPr>
        <p:txBody>
          <a:bodyPr rtlCol="0">
            <a:normAutofit fontScale="70000" lnSpcReduction="20000"/>
          </a:bodyPr>
          <a:lstStyle/>
          <a:p>
            <a:pPr fontAlgn="auto">
              <a:lnSpc>
                <a:spcPct val="120000"/>
              </a:lnSpc>
              <a:spcBef>
                <a:spcPts val="1200"/>
              </a:spcBef>
              <a:spcAft>
                <a:spcPts val="0"/>
              </a:spcAft>
              <a:buClr>
                <a:srgbClr val="0000FF"/>
              </a:buClr>
              <a:buFont typeface="Wingdings" pitchFamily="2" charset="2"/>
              <a:buChar char="§"/>
              <a:defRPr/>
            </a:pPr>
            <a:r>
              <a:rPr lang="en-GB" dirty="0"/>
              <a:t>Strengthen and expand the scope of laws on </a:t>
            </a:r>
            <a:r>
              <a:rPr lang="en-GB" dirty="0" smtClean="0"/>
              <a:t>Land; Accelerate </a:t>
            </a:r>
            <a:r>
              <a:rPr lang="en-GB" dirty="0"/>
              <a:t>land registration</a:t>
            </a:r>
            <a:r>
              <a:rPr lang="en-GB" dirty="0" smtClean="0"/>
              <a:t>;  Ensure </a:t>
            </a:r>
            <a:r>
              <a:rPr lang="en-GB" dirty="0"/>
              <a:t>conservation/use of land and </a:t>
            </a:r>
            <a:r>
              <a:rPr lang="en-GB" dirty="0" smtClean="0"/>
              <a:t>NR;</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Distribute state </a:t>
            </a:r>
            <a:r>
              <a:rPr lang="en-GB" dirty="0" smtClean="0"/>
              <a:t>land; Resolving </a:t>
            </a:r>
            <a:r>
              <a:rPr lang="en-GB" dirty="0"/>
              <a:t>land disputes in an effective, transparent and just manner in accordance with existing law and regulations; </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Continue Implement “National Mine Action Strategy 2010-2019</a:t>
            </a:r>
            <a:r>
              <a:rPr lang="en-GB" dirty="0" smtClean="0"/>
              <a:t>”.</a:t>
            </a:r>
          </a:p>
          <a:p>
            <a:pPr fontAlgn="auto">
              <a:lnSpc>
                <a:spcPct val="120000"/>
              </a:lnSpc>
              <a:spcBef>
                <a:spcPts val="1200"/>
              </a:spcBef>
              <a:spcAft>
                <a:spcPts val="0"/>
              </a:spcAft>
              <a:buClr>
                <a:srgbClr val="0000FF"/>
              </a:buClr>
              <a:buFont typeface="Wingdings" pitchFamily="2" charset="2"/>
              <a:buChar char="§"/>
              <a:defRPr/>
            </a:pPr>
            <a:r>
              <a:rPr lang="en-GB" dirty="0"/>
              <a:t>Demarcate &amp; classify/register of </a:t>
            </a:r>
            <a:r>
              <a:rPr lang="en-GB" dirty="0" smtClean="0"/>
              <a:t>forests; </a:t>
            </a:r>
            <a:r>
              <a:rPr lang="en-GB" dirty="0"/>
              <a:t>promote forest rehabilitation;</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Conserve fisheries; minimise water pollution; </a:t>
            </a:r>
            <a:endParaRPr lang="en-US" dirty="0"/>
          </a:p>
          <a:p>
            <a:pPr fontAlgn="auto">
              <a:lnSpc>
                <a:spcPct val="120000"/>
              </a:lnSpc>
              <a:spcBef>
                <a:spcPts val="1200"/>
              </a:spcBef>
              <a:spcAft>
                <a:spcPts val="0"/>
              </a:spcAft>
              <a:buClr>
                <a:srgbClr val="0000FF"/>
              </a:buClr>
              <a:buFont typeface="Wingdings" pitchFamily="2" charset="2"/>
              <a:buChar char="§"/>
              <a:defRPr/>
            </a:pPr>
            <a:r>
              <a:rPr lang="en-GB" dirty="0"/>
              <a:t>Conserve soil quality and water; manage protected national parks, </a:t>
            </a:r>
            <a:r>
              <a:rPr lang="en-GB" dirty="0" smtClean="0"/>
              <a:t>Explore </a:t>
            </a:r>
            <a:r>
              <a:rPr lang="en-GB" dirty="0"/>
              <a:t>and commercialise in the oil and gas sector and other extractive industries</a:t>
            </a:r>
            <a:r>
              <a:rPr lang="en-GB" dirty="0" smtClean="0"/>
              <a:t>.</a:t>
            </a:r>
            <a:endParaRPr lang="en-US" dirty="0"/>
          </a:p>
        </p:txBody>
      </p:sp>
      <p:sp>
        <p:nvSpPr>
          <p:cNvPr id="4" name="Slide Number Placeholder 3"/>
          <p:cNvSpPr>
            <a:spLocks noGrp="1"/>
          </p:cNvSpPr>
          <p:nvPr>
            <p:ph type="sldNum" sz="quarter" idx="12"/>
          </p:nvPr>
        </p:nvSpPr>
        <p:spPr/>
        <p:txBody>
          <a:bodyPr/>
          <a:lstStyle/>
          <a:p>
            <a:pPr>
              <a:defRPr/>
            </a:pPr>
            <a:fld id="{280B7FCC-2294-4DB4-B68C-370520E8CFA5}" type="slidenum">
              <a:rPr lang="en-US"/>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33400" y="152400"/>
            <a:ext cx="8229600" cy="685800"/>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914400"/>
            <a:ext cx="8458200" cy="5562600"/>
          </a:xfrm>
        </p:spPr>
        <p:txBody>
          <a:bodyPr rtlCol="0">
            <a:normAutofit fontScale="85000" lnSpcReduction="10000"/>
          </a:bodyPr>
          <a:lstStyle/>
          <a:p>
            <a:pPr marL="0" indent="0" fontAlgn="auto">
              <a:lnSpc>
                <a:spcPct val="120000"/>
              </a:lnSpc>
              <a:spcBef>
                <a:spcPts val="1200"/>
              </a:spcBef>
              <a:spcAft>
                <a:spcPts val="0"/>
              </a:spcAft>
              <a:buClr>
                <a:srgbClr val="0000FF"/>
              </a:buClr>
              <a:buFont typeface="Arial" pitchFamily="34" charset="0"/>
              <a:buNone/>
              <a:defRPr/>
            </a:pPr>
            <a:r>
              <a:rPr lang="en-GB" b="1" dirty="0" smtClean="0">
                <a:solidFill>
                  <a:srgbClr val="0000FF"/>
                </a:solidFill>
              </a:rPr>
              <a:t>IV. Developing Physical Infrastructure</a:t>
            </a:r>
            <a:endParaRPr lang="en-GB" b="1" dirty="0">
              <a:solidFill>
                <a:srgbClr val="0000FF"/>
              </a:solidFill>
            </a:endParaRPr>
          </a:p>
          <a:p>
            <a:pPr fontAlgn="auto">
              <a:lnSpc>
                <a:spcPct val="120000"/>
              </a:lnSpc>
              <a:spcBef>
                <a:spcPts val="1200"/>
              </a:spcBef>
              <a:spcAft>
                <a:spcPts val="0"/>
              </a:spcAft>
              <a:buClr>
                <a:srgbClr val="0000FF"/>
              </a:buClr>
              <a:buFont typeface="Wingdings" pitchFamily="2" charset="2"/>
              <a:buChar char="§"/>
              <a:defRPr/>
            </a:pPr>
            <a:r>
              <a:rPr lang="en-GB" dirty="0" smtClean="0"/>
              <a:t>Continue to Construct road networks national, provincial and rural roads</a:t>
            </a:r>
            <a:r>
              <a:rPr lang="en-GB" dirty="0"/>
              <a:t>; improve airport and seaport and inland infrastructure; </a:t>
            </a:r>
            <a:r>
              <a:rPr lang="en-GB" dirty="0" smtClean="0"/>
              <a:t>Enforce </a:t>
            </a:r>
            <a:r>
              <a:rPr lang="en-GB" dirty="0"/>
              <a:t>measures against traffic violation; </a:t>
            </a:r>
            <a:r>
              <a:rPr lang="en-GB" dirty="0" smtClean="0"/>
              <a:t>Seek private sector participation in developing transport infrastructure.</a:t>
            </a:r>
          </a:p>
          <a:p>
            <a:pPr fontAlgn="auto">
              <a:lnSpc>
                <a:spcPct val="110000"/>
              </a:lnSpc>
              <a:spcBef>
                <a:spcPts val="1200"/>
              </a:spcBef>
              <a:spcAft>
                <a:spcPts val="0"/>
              </a:spcAft>
              <a:buClr>
                <a:srgbClr val="0000FF"/>
              </a:buClr>
              <a:buFont typeface="Wingdings" pitchFamily="2" charset="2"/>
              <a:buChar char="§"/>
              <a:defRPr/>
            </a:pPr>
            <a:r>
              <a:rPr lang="en-GB" dirty="0"/>
              <a:t>Maintain and Expand irrigation systems with flexibility to adapt to climate change and for flood </a:t>
            </a:r>
            <a:r>
              <a:rPr lang="en-GB" dirty="0" smtClean="0"/>
              <a:t>control; Harmonise </a:t>
            </a:r>
            <a:r>
              <a:rPr lang="en-GB" dirty="0"/>
              <a:t>development of irrigation infrastructure, hydropower and transportation. </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Implement national strategy for safe drinking water</a:t>
            </a:r>
            <a:r>
              <a:rPr lang="en-GB" dirty="0" smtClean="0"/>
              <a:t>.</a:t>
            </a:r>
            <a:endParaRPr lang="en-US" dirty="0"/>
          </a:p>
        </p:txBody>
      </p:sp>
      <p:sp>
        <p:nvSpPr>
          <p:cNvPr id="4" name="Slide Number Placeholder 3"/>
          <p:cNvSpPr>
            <a:spLocks noGrp="1"/>
          </p:cNvSpPr>
          <p:nvPr>
            <p:ph type="sldNum" sz="quarter" idx="12"/>
          </p:nvPr>
        </p:nvSpPr>
        <p:spPr/>
        <p:txBody>
          <a:bodyPr/>
          <a:lstStyle/>
          <a:p>
            <a:pPr>
              <a:defRPr/>
            </a:pPr>
            <a:fld id="{6B656016-D7F7-489C-8AFF-1BDBFCBB47A0}" type="slidenum">
              <a:rPr lang="en-US"/>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4638"/>
            <a:ext cx="8229600" cy="715962"/>
          </a:xfrm>
        </p:spPr>
        <p:txBody>
          <a:bodyPr/>
          <a:lstStyle/>
          <a:p>
            <a:r>
              <a:rPr lang="en-US" sz="3200" b="1" smtClean="0">
                <a:solidFill>
                  <a:srgbClr val="0000FF"/>
                </a:solidFill>
              </a:rPr>
              <a:t>2. Development Priorities of RGC (con’t)</a:t>
            </a:r>
            <a:endParaRPr lang="en-US" sz="3200" smtClean="0">
              <a:solidFill>
                <a:srgbClr val="0000FF"/>
              </a:solidFill>
            </a:endParaRPr>
          </a:p>
        </p:txBody>
      </p:sp>
      <p:sp>
        <p:nvSpPr>
          <p:cNvPr id="3" name="Content Placeholder 2"/>
          <p:cNvSpPr>
            <a:spLocks noGrp="1"/>
          </p:cNvSpPr>
          <p:nvPr>
            <p:ph idx="1"/>
          </p:nvPr>
        </p:nvSpPr>
        <p:spPr>
          <a:xfrm>
            <a:off x="457200" y="1066800"/>
            <a:ext cx="8458200" cy="5486400"/>
          </a:xfrm>
        </p:spPr>
        <p:txBody>
          <a:bodyPr rtlCol="0">
            <a:normAutofit fontScale="85000" lnSpcReduction="20000"/>
          </a:bodyPr>
          <a:lstStyle/>
          <a:p>
            <a:pPr fontAlgn="auto">
              <a:lnSpc>
                <a:spcPct val="110000"/>
              </a:lnSpc>
              <a:spcBef>
                <a:spcPts val="1200"/>
              </a:spcBef>
              <a:spcAft>
                <a:spcPts val="0"/>
              </a:spcAft>
              <a:buClr>
                <a:srgbClr val="0000FF"/>
              </a:buClr>
              <a:buFont typeface="Wingdings" pitchFamily="2" charset="2"/>
              <a:buChar char="§"/>
              <a:defRPr/>
            </a:pPr>
            <a:r>
              <a:rPr lang="en-GB" dirty="0"/>
              <a:t>Aim at realising “by 2020, all villages in will have access to electricity from grid or other sources”;</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smtClean="0"/>
              <a:t>Expand capacity of electricity production; Encourage private investment in power generation;</a:t>
            </a:r>
            <a:endParaRPr lang="en-US" dirty="0" smtClean="0"/>
          </a:p>
          <a:p>
            <a:pPr fontAlgn="auto">
              <a:lnSpc>
                <a:spcPct val="110000"/>
              </a:lnSpc>
              <a:spcBef>
                <a:spcPts val="1200"/>
              </a:spcBef>
              <a:spcAft>
                <a:spcPts val="0"/>
              </a:spcAft>
              <a:buClr>
                <a:srgbClr val="0000FF"/>
              </a:buClr>
              <a:buFont typeface="Wingdings" pitchFamily="2" charset="2"/>
              <a:buChar char="§"/>
              <a:defRPr/>
            </a:pPr>
            <a:r>
              <a:rPr lang="en-GB" dirty="0" smtClean="0"/>
              <a:t>Participate in energy cooperation in the region;</a:t>
            </a:r>
          </a:p>
          <a:p>
            <a:pPr fontAlgn="auto">
              <a:lnSpc>
                <a:spcPct val="110000"/>
              </a:lnSpc>
              <a:spcBef>
                <a:spcPts val="1200"/>
              </a:spcBef>
              <a:spcAft>
                <a:spcPts val="0"/>
              </a:spcAft>
              <a:buClr>
                <a:srgbClr val="0000FF"/>
              </a:buClr>
              <a:buFont typeface="Wingdings" pitchFamily="2" charset="2"/>
              <a:buChar char="§"/>
              <a:defRPr/>
            </a:pPr>
            <a:r>
              <a:rPr lang="en-GB" dirty="0"/>
              <a:t>Prepare national policy for </a:t>
            </a:r>
            <a:r>
              <a:rPr lang="en-GB" dirty="0" smtClean="0"/>
              <a:t>development of </a:t>
            </a:r>
            <a:r>
              <a:rPr lang="en-GB" dirty="0"/>
              <a:t>information and communication technology sector. </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Adopt laws on telecommunication, cyber-crime and e-commerce and strengthen supervision</a:t>
            </a:r>
            <a:r>
              <a:rPr lang="en-GB" dirty="0" smtClean="0"/>
              <a:t>. </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Develop e-Governance.</a:t>
            </a:r>
            <a:endParaRPr lang="en-US" dirty="0"/>
          </a:p>
          <a:p>
            <a:pPr fontAlgn="auto">
              <a:lnSpc>
                <a:spcPct val="110000"/>
              </a:lnSpc>
              <a:spcBef>
                <a:spcPts val="1200"/>
              </a:spcBef>
              <a:spcAft>
                <a:spcPts val="0"/>
              </a:spcAft>
              <a:buClr>
                <a:srgbClr val="0000FF"/>
              </a:buClr>
              <a:buFont typeface="Wingdings" pitchFamily="2" charset="2"/>
              <a:buChar char="§"/>
              <a:defRPr/>
            </a:pPr>
            <a:r>
              <a:rPr lang="en-GB" dirty="0"/>
              <a:t>Encourage private sector to invest in state-of-the-art </a:t>
            </a:r>
            <a:r>
              <a:rPr lang="en-GB" dirty="0" smtClean="0"/>
              <a:t>technology.</a:t>
            </a:r>
            <a:endParaRPr lang="en-US" dirty="0"/>
          </a:p>
        </p:txBody>
      </p:sp>
      <p:sp>
        <p:nvSpPr>
          <p:cNvPr id="4" name="Slide Number Placeholder 3"/>
          <p:cNvSpPr>
            <a:spLocks noGrp="1"/>
          </p:cNvSpPr>
          <p:nvPr>
            <p:ph type="sldNum" sz="quarter" idx="12"/>
          </p:nvPr>
        </p:nvSpPr>
        <p:spPr/>
        <p:txBody>
          <a:bodyPr/>
          <a:lstStyle/>
          <a:p>
            <a:pPr>
              <a:defRPr/>
            </a:pPr>
            <a:fld id="{FECF828F-333D-4262-B603-244E6D67D0D1}" type="slidenum">
              <a:rPr lang="en-US"/>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1680</TotalTime>
  <Words>1550</Words>
  <Application>Microsoft Office PowerPoint</Application>
  <PresentationFormat>On-screen Show (4:3)</PresentationFormat>
  <Paragraphs>118</Paragraphs>
  <Slides>17</Slides>
  <Notes>2</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Development Priorities of Royal Government of Cambodia</vt:lpstr>
      <vt:lpstr>Outline of Presentation</vt:lpstr>
      <vt:lpstr>1. The Key Strategic Objectives of RGC</vt:lpstr>
      <vt:lpstr>2. Development Priorities of RGC</vt:lpstr>
      <vt:lpstr>2. Development Priorities of RGC (con’t)</vt:lpstr>
      <vt:lpstr>2. Development Priorities of RGC (con’t)</vt:lpstr>
      <vt:lpstr>2. Development Priorities of RGC (con’t)</vt:lpstr>
      <vt:lpstr>2. Development Priorities of RGC (con’t)</vt:lpstr>
      <vt:lpstr>2. Development Priorities of RGC (con’t)</vt:lpstr>
      <vt:lpstr>2. Development Priorities of RGC (con’t)</vt:lpstr>
      <vt:lpstr>2. Development Priorities of RGC (con’t)</vt:lpstr>
      <vt:lpstr>2. Development Priorities of RGC (con’t)</vt:lpstr>
      <vt:lpstr>2. Development Priorities of RGC (con’t)</vt:lpstr>
      <vt:lpstr>Capital Investment Required to Achieve GDP Growth Targets and Potential Sources of Financing the Needed Investments: 2014 – 2018</vt:lpstr>
      <vt:lpstr>Translating policies into actions and M&amp;E</vt:lpstr>
      <vt:lpstr>Key Challenges</vt:lpstr>
      <vt:lpstr>Thank you!</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Priorities of Royal Government of Cambodia</dc:title>
  <dc:creator>NSDP</dc:creator>
  <cp:lastModifiedBy>kong.yada</cp:lastModifiedBy>
  <cp:revision>144</cp:revision>
  <dcterms:created xsi:type="dcterms:W3CDTF">2014-05-18T03:14:33Z</dcterms:created>
  <dcterms:modified xsi:type="dcterms:W3CDTF">2014-06-12T00:05:41Z</dcterms:modified>
</cp:coreProperties>
</file>